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57" r:id="rId3"/>
    <p:sldId id="275" r:id="rId4"/>
    <p:sldId id="258" r:id="rId5"/>
    <p:sldId id="259" r:id="rId6"/>
    <p:sldId id="260" r:id="rId7"/>
    <p:sldId id="261" r:id="rId8"/>
    <p:sldId id="280" r:id="rId9"/>
    <p:sldId id="286" r:id="rId10"/>
    <p:sldId id="276" r:id="rId11"/>
    <p:sldId id="287" r:id="rId12"/>
    <p:sldId id="263" r:id="rId13"/>
    <p:sldId id="262" r:id="rId14"/>
    <p:sldId id="264" r:id="rId15"/>
    <p:sldId id="265" r:id="rId16"/>
    <p:sldId id="282" r:id="rId17"/>
    <p:sldId id="284" r:id="rId18"/>
    <p:sldId id="288" r:id="rId19"/>
    <p:sldId id="289" r:id="rId20"/>
    <p:sldId id="269" r:id="rId21"/>
    <p:sldId id="267" r:id="rId22"/>
    <p:sldId id="285" r:id="rId23"/>
    <p:sldId id="281" r:id="rId24"/>
    <p:sldId id="271" r:id="rId25"/>
    <p:sldId id="272" r:id="rId26"/>
    <p:sldId id="274" r:id="rId27"/>
    <p:sldId id="273" r:id="rId28"/>
    <p:sldId id="277" r:id="rId29"/>
    <p:sldId id="278" r:id="rId30"/>
    <p:sldId id="29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ia Gimeno Mallench" initials="LGM" lastIdx="17" clrIdx="0">
    <p:extLst>
      <p:ext uri="{19B8F6BF-5375-455C-9EA6-DF929625EA0E}">
        <p15:presenceInfo xmlns:p15="http://schemas.microsoft.com/office/powerpoint/2012/main" userId="9146f1c68423cc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2EA"/>
    <a:srgbClr val="EDD37F"/>
    <a:srgbClr val="F9F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2" autoAdjust="0"/>
    <p:restoredTop sz="81973" autoAdjust="0"/>
  </p:normalViewPr>
  <p:slideViewPr>
    <p:cSldViewPr snapToGrid="0" snapToObjects="1">
      <p:cViewPr varScale="1">
        <p:scale>
          <a:sx n="60" d="100"/>
          <a:sy n="60" d="100"/>
        </p:scale>
        <p:origin x="191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elisasanchez\Library\Mobile%20Documents\com~apple~CloudDocs\LABORATORIO\TFM\EXPERIMENTO%20ABRIL\ANEXINA\RESULTADOS%20ANEXINA%20ANALIZAD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elisasanchez\Downloads\2019-06-25_GAPDH_CDH1_46%20relativizado.xls"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Users\elisasanchez\Library\Mobile%20Documents\com~apple~CloudDocs\LABORATORIO\TFM\PCR\2019-07-03_GAPDH_CCND2_48.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6657894159977"/>
          <c:y val="7.7807695241626576E-2"/>
          <c:w val="0.83488245821881146"/>
          <c:h val="0.74285217211264443"/>
        </c:manualLayout>
      </c:layout>
      <c:barChart>
        <c:barDir val="col"/>
        <c:grouping val="clustered"/>
        <c:varyColors val="0"/>
        <c:ser>
          <c:idx val="0"/>
          <c:order val="0"/>
          <c:tx>
            <c:strRef>
              <c:f>global!$H$4</c:f>
              <c:strCache>
                <c:ptCount val="1"/>
                <c:pt idx="0">
                  <c:v>CONTROL</c:v>
                </c:pt>
              </c:strCache>
            </c:strRef>
          </c:tx>
          <c:spPr>
            <a:solidFill>
              <a:schemeClr val="tx1"/>
            </a:solidFill>
            <a:ln>
              <a:noFill/>
            </a:ln>
            <a:effectLst/>
          </c:spPr>
          <c:invertIfNegative val="0"/>
          <c:errBars>
            <c:errBarType val="both"/>
            <c:errValType val="cust"/>
            <c:noEndCap val="0"/>
            <c:plus>
              <c:numRef>
                <c:f>global!$J$6:$J$8</c:f>
                <c:numCache>
                  <c:formatCode>General</c:formatCode>
                  <c:ptCount val="3"/>
                  <c:pt idx="0">
                    <c:v>9.170241727093849</c:v>
                  </c:pt>
                  <c:pt idx="1">
                    <c:v>11.055188689918296</c:v>
                  </c:pt>
                  <c:pt idx="2">
                    <c:v>1.6549970246242578</c:v>
                  </c:pt>
                </c:numCache>
              </c:numRef>
            </c:plus>
            <c:minus>
              <c:numRef>
                <c:f>global!$K$6:$K$8</c:f>
                <c:numCache>
                  <c:formatCode>General</c:formatCode>
                  <c:ptCount val="3"/>
                  <c:pt idx="0">
                    <c:v>8.0012877751400922</c:v>
                  </c:pt>
                  <c:pt idx="1">
                    <c:v>8.278120120369902</c:v>
                  </c:pt>
                  <c:pt idx="2">
                    <c:v>0.93403653163259348</c:v>
                  </c:pt>
                </c:numCache>
              </c:numRef>
            </c:minus>
            <c:spPr>
              <a:noFill/>
              <a:ln w="9525" cap="flat" cmpd="sng" algn="ctr">
                <a:solidFill>
                  <a:schemeClr val="tx1">
                    <a:lumMod val="65000"/>
                    <a:lumOff val="35000"/>
                  </a:schemeClr>
                </a:solidFill>
                <a:round/>
              </a:ln>
              <a:effectLst/>
            </c:spPr>
          </c:errBars>
          <c:cat>
            <c:strRef>
              <c:f>global!$G$6:$G$9</c:f>
              <c:strCache>
                <c:ptCount val="3"/>
                <c:pt idx="0">
                  <c:v>Q2</c:v>
                </c:pt>
                <c:pt idx="1">
                  <c:v>Q3</c:v>
                </c:pt>
                <c:pt idx="2">
                  <c:v>Q4</c:v>
                </c:pt>
              </c:strCache>
            </c:strRef>
          </c:cat>
          <c:val>
            <c:numRef>
              <c:f>global!$H$6:$H$9</c:f>
              <c:numCache>
                <c:formatCode>General</c:formatCode>
                <c:ptCount val="4"/>
                <c:pt idx="0">
                  <c:v>40.733333333333341</c:v>
                </c:pt>
                <c:pt idx="1">
                  <c:v>49.791666666666664</c:v>
                </c:pt>
                <c:pt idx="2">
                  <c:v>7.7416666666666671</c:v>
                </c:pt>
              </c:numCache>
            </c:numRef>
          </c:val>
          <c:extLst>
            <c:ext xmlns:c16="http://schemas.microsoft.com/office/drawing/2014/chart" uri="{C3380CC4-5D6E-409C-BE32-E72D297353CC}">
              <c16:uniqueId val="{00000000-76FA-944D-8397-DBA3B6C88DC8}"/>
            </c:ext>
          </c:extLst>
        </c:ser>
        <c:ser>
          <c:idx val="1"/>
          <c:order val="1"/>
          <c:tx>
            <c:strRef>
              <c:f>global!$I$4</c:f>
              <c:strCache>
                <c:ptCount val="1"/>
                <c:pt idx="0">
                  <c:v>GENISTEINA</c:v>
                </c:pt>
              </c:strCache>
            </c:strRef>
          </c:tx>
          <c:spPr>
            <a:solidFill>
              <a:schemeClr val="bg1">
                <a:lumMod val="85000"/>
              </a:schemeClr>
            </a:solidFill>
            <a:ln>
              <a:noFill/>
            </a:ln>
            <a:effectLst/>
          </c:spPr>
          <c:invertIfNegative val="0"/>
          <c:errBars>
            <c:errBarType val="both"/>
            <c:errValType val="cust"/>
            <c:noEndCap val="0"/>
            <c:plus>
              <c:numRef>
                <c:f>global!$J$6:$J$8</c:f>
                <c:numCache>
                  <c:formatCode>General</c:formatCode>
                  <c:ptCount val="3"/>
                  <c:pt idx="0">
                    <c:v>9.170241727093849</c:v>
                  </c:pt>
                  <c:pt idx="1">
                    <c:v>11.055188689918296</c:v>
                  </c:pt>
                  <c:pt idx="2">
                    <c:v>1.6549970246242578</c:v>
                  </c:pt>
                </c:numCache>
              </c:numRef>
            </c:plus>
            <c:minus>
              <c:numRef>
                <c:f>global!$K$6:$K$8</c:f>
                <c:numCache>
                  <c:formatCode>General</c:formatCode>
                  <c:ptCount val="3"/>
                  <c:pt idx="0">
                    <c:v>8.0012877751400922</c:v>
                  </c:pt>
                  <c:pt idx="1">
                    <c:v>8.278120120369902</c:v>
                  </c:pt>
                  <c:pt idx="2">
                    <c:v>0.93403653163259348</c:v>
                  </c:pt>
                </c:numCache>
              </c:numRef>
            </c:minus>
            <c:spPr>
              <a:noFill/>
              <a:ln w="9525" cap="flat" cmpd="sng" algn="ctr">
                <a:solidFill>
                  <a:schemeClr val="tx1">
                    <a:lumMod val="65000"/>
                    <a:lumOff val="35000"/>
                  </a:schemeClr>
                </a:solidFill>
                <a:round/>
              </a:ln>
              <a:effectLst/>
            </c:spPr>
          </c:errBars>
          <c:cat>
            <c:strRef>
              <c:f>global!$G$6:$G$9</c:f>
              <c:strCache>
                <c:ptCount val="3"/>
                <c:pt idx="0">
                  <c:v>Q2</c:v>
                </c:pt>
                <c:pt idx="1">
                  <c:v>Q3</c:v>
                </c:pt>
                <c:pt idx="2">
                  <c:v>Q4</c:v>
                </c:pt>
              </c:strCache>
            </c:strRef>
          </c:cat>
          <c:val>
            <c:numRef>
              <c:f>global!$I$6:$I$9</c:f>
              <c:numCache>
                <c:formatCode>General</c:formatCode>
                <c:ptCount val="4"/>
                <c:pt idx="0">
                  <c:v>45.533333333333331</c:v>
                </c:pt>
                <c:pt idx="1">
                  <c:v>45.099999999999994</c:v>
                </c:pt>
                <c:pt idx="2">
                  <c:v>8.4166666666666661</c:v>
                </c:pt>
              </c:numCache>
            </c:numRef>
          </c:val>
          <c:extLst>
            <c:ext xmlns:c16="http://schemas.microsoft.com/office/drawing/2014/chart" uri="{C3380CC4-5D6E-409C-BE32-E72D297353CC}">
              <c16:uniqueId val="{00000001-76FA-944D-8397-DBA3B6C88DC8}"/>
            </c:ext>
          </c:extLst>
        </c:ser>
        <c:dLbls>
          <c:showLegendKey val="0"/>
          <c:showVal val="0"/>
          <c:showCatName val="0"/>
          <c:showSerName val="0"/>
          <c:showPercent val="0"/>
          <c:showBubbleSize val="0"/>
        </c:dLbls>
        <c:gapWidth val="219"/>
        <c:overlap val="-27"/>
        <c:axId val="271892448"/>
        <c:axId val="271894128"/>
      </c:barChart>
      <c:catAx>
        <c:axId val="2718924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s-ES"/>
          </a:p>
        </c:txPr>
        <c:crossAx val="271894128"/>
        <c:crosses val="autoZero"/>
        <c:auto val="1"/>
        <c:lblAlgn val="ctr"/>
        <c:lblOffset val="100"/>
        <c:noMultiLvlLbl val="0"/>
      </c:catAx>
      <c:valAx>
        <c:axId val="2718941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sz="1400">
                    <a:latin typeface="Times New Roman" panose="02020603050405020304" pitchFamily="18" charset="0"/>
                    <a:cs typeface="Times New Roman" panose="02020603050405020304" pitchFamily="18" charset="0"/>
                  </a:rPr>
                  <a:t>% medio de células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s-ES"/>
          </a:p>
        </c:txPr>
        <c:crossAx val="2718924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s-E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D3D0-0442-8822-5C1D3EC28D2F}"/>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D3D0-0442-8822-5C1D3EC28D2F}"/>
              </c:ext>
            </c:extLst>
          </c:dPt>
          <c:errBars>
            <c:errBarType val="both"/>
            <c:errValType val="cust"/>
            <c:noEndCap val="0"/>
            <c:plus>
              <c:numRef>
                <c:f>(CDH1!$S$39,CDH1!$S$43)</c:f>
                <c:numCache>
                  <c:formatCode>General</c:formatCode>
                  <c:ptCount val="2"/>
                  <c:pt idx="0">
                    <c:v>0.39732304526328499</c:v>
                  </c:pt>
                  <c:pt idx="1">
                    <c:v>0.35337977525575898</c:v>
                  </c:pt>
                </c:numCache>
              </c:numRef>
            </c:plus>
            <c:minus>
              <c:numRef>
                <c:f>(CDH1!$S$39,CDH1!$S$43)</c:f>
                <c:numCache>
                  <c:formatCode>General</c:formatCode>
                  <c:ptCount val="2"/>
                  <c:pt idx="0">
                    <c:v>0.39732304526328499</c:v>
                  </c:pt>
                  <c:pt idx="1">
                    <c:v>0.35337977525575898</c:v>
                  </c:pt>
                </c:numCache>
              </c:numRef>
            </c:minus>
            <c:spPr>
              <a:noFill/>
              <a:ln w="9525" cap="flat" cmpd="sng" algn="ctr">
                <a:solidFill>
                  <a:schemeClr val="tx1">
                    <a:lumMod val="65000"/>
                    <a:lumOff val="35000"/>
                  </a:schemeClr>
                </a:solidFill>
                <a:round/>
              </a:ln>
              <a:effectLst/>
            </c:spPr>
          </c:errBars>
          <c:cat>
            <c:strRef>
              <c:f>(CDH1!$Q$39,CDH1!$Q$43)</c:f>
              <c:strCache>
                <c:ptCount val="2"/>
                <c:pt idx="0">
                  <c:v>Control</c:v>
                </c:pt>
                <c:pt idx="1">
                  <c:v>Genisteína</c:v>
                </c:pt>
              </c:strCache>
            </c:strRef>
          </c:cat>
          <c:val>
            <c:numRef>
              <c:f>(CDH1!$R$39,CDH1!$R$43)</c:f>
              <c:numCache>
                <c:formatCode>0.00</c:formatCode>
                <c:ptCount val="2"/>
                <c:pt idx="0">
                  <c:v>1.1819193878689354</c:v>
                </c:pt>
                <c:pt idx="1">
                  <c:v>1.1634317101748148</c:v>
                </c:pt>
              </c:numCache>
            </c:numRef>
          </c:val>
          <c:extLst>
            <c:ext xmlns:c16="http://schemas.microsoft.com/office/drawing/2014/chart" uri="{C3380CC4-5D6E-409C-BE32-E72D297353CC}">
              <c16:uniqueId val="{00000004-D3D0-0442-8822-5C1D3EC28D2F}"/>
            </c:ext>
          </c:extLst>
        </c:ser>
        <c:dLbls>
          <c:showLegendKey val="0"/>
          <c:showVal val="0"/>
          <c:showCatName val="0"/>
          <c:showSerName val="0"/>
          <c:showPercent val="0"/>
          <c:showBubbleSize val="0"/>
        </c:dLbls>
        <c:gapWidth val="219"/>
        <c:overlap val="-27"/>
        <c:axId val="1772867087"/>
        <c:axId val="1"/>
      </c:barChart>
      <c:catAx>
        <c:axId val="17728670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0" vert="horz"/>
          <a:lstStyle/>
          <a:p>
            <a:pPr>
              <a:defRPr sz="1400" b="0" i="0" u="none" strike="noStrike" baseline="0">
                <a:solidFill>
                  <a:srgbClr val="000000"/>
                </a:solidFill>
                <a:latin typeface="Times New Roman" panose="02020603050405020304" pitchFamily="18" charset="0"/>
                <a:ea typeface="Calibri"/>
                <a:cs typeface="Times New Roman" panose="02020603050405020304" pitchFamily="18" charset="0"/>
              </a:defRPr>
            </a:pPr>
            <a:endParaRPr lang="es-ES"/>
          </a:p>
        </c:txPr>
        <c:crossAx val="1"/>
        <c:crosses val="autoZero"/>
        <c:auto val="1"/>
        <c:lblAlgn val="ctr"/>
        <c:lblOffset val="100"/>
        <c:noMultiLvlLbl val="0"/>
      </c:catAx>
      <c:valAx>
        <c:axId val="1"/>
        <c:scaling>
          <c:orientation val="minMax"/>
          <c:min val="0"/>
        </c:scaling>
        <c:delete val="0"/>
        <c:axPos val="l"/>
        <c:title>
          <c:tx>
            <c:rich>
              <a:bodyPr/>
              <a:lstStyle/>
              <a:p>
                <a:pPr>
                  <a:defRPr sz="1400" b="0" i="0" u="none" strike="noStrike" baseline="0">
                    <a:solidFill>
                      <a:srgbClr val="000000"/>
                    </a:solidFill>
                    <a:latin typeface="Times New Roman" panose="02020603050405020304" pitchFamily="18" charset="0"/>
                    <a:ea typeface="Calibri"/>
                    <a:cs typeface="Times New Roman" panose="02020603050405020304" pitchFamily="18" charset="0"/>
                  </a:defRPr>
                </a:pPr>
                <a:r>
                  <a:rPr lang="es-ES_tradnl">
                    <a:latin typeface="Times New Roman" panose="02020603050405020304" pitchFamily="18" charset="0"/>
                    <a:cs typeface="Times New Roman" panose="02020603050405020304" pitchFamily="18" charset="0"/>
                  </a:rPr>
                  <a:t>CDH1/GAPDH</a:t>
                </a:r>
              </a:p>
            </c:rich>
          </c:tx>
          <c:layout>
            <c:manualLayout>
              <c:xMode val="edge"/>
              <c:yMode val="edge"/>
              <c:x val="3.7147725937242922E-2"/>
              <c:y val="0.13375883671475375"/>
            </c:manualLayout>
          </c:layout>
          <c:overlay val="0"/>
          <c:spPr>
            <a:noFill/>
            <a:ln>
              <a:noFill/>
            </a:ln>
            <a:effectLst/>
          </c:spPr>
        </c:title>
        <c:numFmt formatCode="0.0" sourceLinked="0"/>
        <c:majorTickMark val="out"/>
        <c:minorTickMark val="none"/>
        <c:tickLblPos val="nextTo"/>
        <c:spPr>
          <a:noFill/>
          <a:ln>
            <a:solidFill>
              <a:schemeClr val="tx1"/>
            </a:solidFill>
          </a:ln>
          <a:effectLst/>
        </c:spPr>
        <c:txPr>
          <a:bodyPr rot="0" vert="horz"/>
          <a:lstStyle/>
          <a:p>
            <a:pPr>
              <a:defRPr sz="1400" b="0" i="0" u="none" strike="noStrike" baseline="0">
                <a:solidFill>
                  <a:srgbClr val="000000"/>
                </a:solidFill>
                <a:latin typeface="Times New Roman" panose="02020603050405020304" pitchFamily="18" charset="0"/>
                <a:ea typeface="Calibri"/>
                <a:cs typeface="Times New Roman" panose="02020603050405020304" pitchFamily="18" charset="0"/>
              </a:defRPr>
            </a:pPr>
            <a:endParaRPr lang="es-ES"/>
          </a:p>
        </c:txPr>
        <c:crossAx val="1772867087"/>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sz="1400" b="0" i="0" u="none" strike="noStrike" baseline="0">
          <a:solidFill>
            <a:srgbClr val="000000"/>
          </a:solidFill>
          <a:latin typeface="Calibri"/>
          <a:ea typeface="Calibri"/>
          <a:cs typeface="Calibri"/>
        </a:defRPr>
      </a:pPr>
      <a:endParaRPr lang="es-E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bg1">
                <a:lumMod val="85000"/>
              </a:schemeClr>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0D24-DC43-910F-E2FBB44A9CDC}"/>
              </c:ext>
            </c:extLst>
          </c:dPt>
          <c:errBars>
            <c:errBarType val="both"/>
            <c:errValType val="cust"/>
            <c:noEndCap val="0"/>
            <c:plus>
              <c:numRef>
                <c:f>(CCND2!$X$57,CCND2!$X$61)</c:f>
                <c:numCache>
                  <c:formatCode>General</c:formatCode>
                  <c:ptCount val="2"/>
                  <c:pt idx="0">
                    <c:v>0.75221940715968783</c:v>
                  </c:pt>
                  <c:pt idx="1">
                    <c:v>9.2282325417701365</c:v>
                  </c:pt>
                </c:numCache>
              </c:numRef>
            </c:plus>
            <c:minus>
              <c:numRef>
                <c:f>(CCND2!$X$57,CCND2!$X$61)</c:f>
                <c:numCache>
                  <c:formatCode>General</c:formatCode>
                  <c:ptCount val="2"/>
                  <c:pt idx="0">
                    <c:v>0.75221940715968783</c:v>
                  </c:pt>
                  <c:pt idx="1">
                    <c:v>9.2282325417701365</c:v>
                  </c:pt>
                </c:numCache>
              </c:numRef>
            </c:minus>
            <c:spPr>
              <a:noFill/>
              <a:ln w="9525" cap="flat" cmpd="sng" algn="ctr">
                <a:solidFill>
                  <a:schemeClr val="tx1">
                    <a:lumMod val="65000"/>
                    <a:lumOff val="35000"/>
                  </a:schemeClr>
                </a:solidFill>
                <a:round/>
              </a:ln>
              <a:effectLst/>
            </c:spPr>
          </c:errBars>
          <c:cat>
            <c:strRef>
              <c:f>(CCND2!$V$57,CCND2!$V$61)</c:f>
              <c:strCache>
                <c:ptCount val="2"/>
                <c:pt idx="0">
                  <c:v>Control</c:v>
                </c:pt>
                <c:pt idx="1">
                  <c:v>Genisteína</c:v>
                </c:pt>
              </c:strCache>
            </c:strRef>
          </c:cat>
          <c:val>
            <c:numRef>
              <c:f>(CCND2!$W$57,CCND2!$W$61)</c:f>
              <c:numCache>
                <c:formatCode>0.00</c:formatCode>
                <c:ptCount val="2"/>
                <c:pt idx="0">
                  <c:v>1.7397990487976165</c:v>
                </c:pt>
                <c:pt idx="1">
                  <c:v>5.1161152045282901</c:v>
                </c:pt>
              </c:numCache>
            </c:numRef>
          </c:val>
          <c:extLst>
            <c:ext xmlns:c16="http://schemas.microsoft.com/office/drawing/2014/chart" uri="{C3380CC4-5D6E-409C-BE32-E72D297353CC}">
              <c16:uniqueId val="{00000002-0D24-DC43-910F-E2FBB44A9CDC}"/>
            </c:ext>
          </c:extLst>
        </c:ser>
        <c:dLbls>
          <c:showLegendKey val="0"/>
          <c:showVal val="0"/>
          <c:showCatName val="0"/>
          <c:showSerName val="0"/>
          <c:showPercent val="0"/>
          <c:showBubbleSize val="0"/>
        </c:dLbls>
        <c:gapWidth val="219"/>
        <c:overlap val="-27"/>
        <c:axId val="2105903359"/>
        <c:axId val="1"/>
      </c:barChart>
      <c:catAx>
        <c:axId val="210590335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s-ES"/>
          </a:p>
        </c:txPr>
        <c:crossAx val="1"/>
        <c:crosses val="autoZero"/>
        <c:auto val="1"/>
        <c:lblAlgn val="ctr"/>
        <c:lblOffset val="100"/>
        <c:noMultiLvlLbl val="0"/>
      </c:catAx>
      <c:valAx>
        <c:axId val="1"/>
        <c:scaling>
          <c:orientation val="minMax"/>
          <c:min val="0"/>
        </c:scaling>
        <c:delete val="0"/>
        <c:axPos val="l"/>
        <c:title>
          <c:tx>
            <c:rich>
              <a:bodyPr/>
              <a:lstStyle/>
              <a:p>
                <a:pPr>
                  <a:defRPr sz="1400" b="0" i="0" u="none" strike="noStrike" baseline="0">
                    <a:solidFill>
                      <a:srgbClr val="333333"/>
                    </a:solidFill>
                    <a:latin typeface="Times New Roman"/>
                    <a:ea typeface="Times New Roman"/>
                    <a:cs typeface="Times New Roman"/>
                  </a:defRPr>
                </a:pPr>
                <a:r>
                  <a:rPr lang="es-ES_tradnl"/>
                  <a:t>CCND2/GAPDH</a:t>
                </a:r>
              </a:p>
            </c:rich>
          </c:tx>
          <c:layout/>
          <c:overlay val="0"/>
          <c:spPr>
            <a:noFill/>
            <a:ln w="25400">
              <a:noFill/>
            </a:ln>
          </c:spPr>
        </c:title>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s-ES"/>
          </a:p>
        </c:txPr>
        <c:crossAx val="2105903359"/>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a:pPr>
      <a:endParaRPr lang="es-E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56E7B4-EE07-1042-BCA2-1177B9DE20A7}" type="doc">
      <dgm:prSet loTypeId="urn:microsoft.com/office/officeart/2008/layout/VerticalCurvedList" loCatId="" qsTypeId="urn:microsoft.com/office/officeart/2005/8/quickstyle/simple3" qsCatId="simple" csTypeId="urn:microsoft.com/office/officeart/2005/8/colors/accent1_5" csCatId="accent1" phldr="1"/>
      <dgm:spPr/>
      <dgm:t>
        <a:bodyPr/>
        <a:lstStyle/>
        <a:p>
          <a:endParaRPr lang="es-ES"/>
        </a:p>
      </dgm:t>
    </dgm:pt>
    <dgm:pt modelId="{CE85E0D7-3734-7E4F-A287-423ABECD2A9B}">
      <dgm:prSet phldrT="[Texto]" custT="1"/>
      <dgm:spPr>
        <a:solidFill>
          <a:schemeClr val="accent2">
            <a:lumMod val="20000"/>
            <a:lumOff val="80000"/>
            <a:alpha val="83000"/>
          </a:schemeClr>
        </a:solidFill>
        <a:ln>
          <a:solidFill>
            <a:schemeClr val="accent2">
              <a:lumMod val="60000"/>
              <a:lumOff val="40000"/>
            </a:schemeClr>
          </a:solidFill>
        </a:ln>
      </dgm:spPr>
      <dgm:t>
        <a:bodyPr/>
        <a:lstStyle/>
        <a:p>
          <a:r>
            <a:rPr lang="es-ES" sz="1800"/>
            <a:t>Analizar el contenido de vesículas extracelulares</a:t>
          </a:r>
        </a:p>
      </dgm:t>
    </dgm:pt>
    <dgm:pt modelId="{C3C76B25-99D3-D348-8134-34D45B71E6EF}" type="parTrans" cxnId="{82553AD5-4D82-3C40-9DEF-A547BF153EEA}">
      <dgm:prSet/>
      <dgm:spPr/>
      <dgm:t>
        <a:bodyPr/>
        <a:lstStyle/>
        <a:p>
          <a:endParaRPr lang="es-ES"/>
        </a:p>
      </dgm:t>
    </dgm:pt>
    <dgm:pt modelId="{F6CD3E8C-0E46-4241-938D-352A1551C154}" type="sibTrans" cxnId="{82553AD5-4D82-3C40-9DEF-A547BF153EEA}">
      <dgm:prSet/>
      <dgm:spPr>
        <a:ln>
          <a:solidFill>
            <a:schemeClr val="accent5">
              <a:lumMod val="75000"/>
            </a:schemeClr>
          </a:solidFill>
        </a:ln>
      </dgm:spPr>
      <dgm:t>
        <a:bodyPr/>
        <a:lstStyle/>
        <a:p>
          <a:endParaRPr lang="es-ES"/>
        </a:p>
      </dgm:t>
    </dgm:pt>
    <dgm:pt modelId="{0DB11819-56D9-FC44-8B72-9AA11D1213C1}">
      <dgm:prSet phldrT="[Texto]" custT="1"/>
      <dgm:spPr>
        <a:solidFill>
          <a:schemeClr val="accent2">
            <a:lumMod val="20000"/>
            <a:lumOff val="80000"/>
            <a:alpha val="83000"/>
          </a:schemeClr>
        </a:solidFill>
        <a:ln>
          <a:solidFill>
            <a:schemeClr val="accent2">
              <a:lumMod val="60000"/>
              <a:lumOff val="40000"/>
            </a:schemeClr>
          </a:solidFill>
        </a:ln>
      </dgm:spPr>
      <dgm:t>
        <a:bodyPr/>
        <a:lstStyle/>
        <a:p>
          <a:r>
            <a:rPr lang="es-ES" sz="1800"/>
            <a:t>Estudiar el papel de las vesículas extracelulares en la proliferación celular</a:t>
          </a:r>
        </a:p>
      </dgm:t>
    </dgm:pt>
    <dgm:pt modelId="{697AC0F8-81C8-2C45-80F7-7D6BA5DBC1DF}" type="parTrans" cxnId="{FA935E19-791D-8244-B35C-F6B9CCB87657}">
      <dgm:prSet/>
      <dgm:spPr/>
      <dgm:t>
        <a:bodyPr/>
        <a:lstStyle/>
        <a:p>
          <a:endParaRPr lang="es-ES"/>
        </a:p>
      </dgm:t>
    </dgm:pt>
    <dgm:pt modelId="{6926354F-8E50-254D-ACC0-539C8DB95801}" type="sibTrans" cxnId="{FA935E19-791D-8244-B35C-F6B9CCB87657}">
      <dgm:prSet/>
      <dgm:spPr/>
      <dgm:t>
        <a:bodyPr/>
        <a:lstStyle/>
        <a:p>
          <a:endParaRPr lang="es-ES"/>
        </a:p>
      </dgm:t>
    </dgm:pt>
    <dgm:pt modelId="{5B96D930-F1B3-D147-AEFC-67CBD1B540B2}">
      <dgm:prSet phldrT="[Texto]" custT="1"/>
      <dgm:spPr>
        <a:solidFill>
          <a:schemeClr val="accent2">
            <a:lumMod val="20000"/>
            <a:lumOff val="80000"/>
            <a:alpha val="83000"/>
          </a:schemeClr>
        </a:solidFill>
        <a:ln>
          <a:solidFill>
            <a:schemeClr val="accent2">
              <a:lumMod val="60000"/>
              <a:lumOff val="40000"/>
            </a:schemeClr>
          </a:solidFill>
        </a:ln>
      </dgm:spPr>
      <dgm:t>
        <a:bodyPr/>
        <a:lstStyle/>
        <a:p>
          <a:r>
            <a:rPr lang="es-ES" sz="1800"/>
            <a:t>Estudiar el papel de las vesículas extracelulares en la apoptosis celular</a:t>
          </a:r>
        </a:p>
      </dgm:t>
    </dgm:pt>
    <dgm:pt modelId="{55A6FD3E-8AA2-3442-A015-4DA67D01799C}" type="parTrans" cxnId="{4E18944A-7A50-7240-8859-E9C5367F0CD3}">
      <dgm:prSet/>
      <dgm:spPr/>
      <dgm:t>
        <a:bodyPr/>
        <a:lstStyle/>
        <a:p>
          <a:endParaRPr lang="es-ES"/>
        </a:p>
      </dgm:t>
    </dgm:pt>
    <dgm:pt modelId="{A23A2371-1C59-D046-A928-9EDEDD2BC689}" type="sibTrans" cxnId="{4E18944A-7A50-7240-8859-E9C5367F0CD3}">
      <dgm:prSet/>
      <dgm:spPr/>
      <dgm:t>
        <a:bodyPr/>
        <a:lstStyle/>
        <a:p>
          <a:endParaRPr lang="es-ES"/>
        </a:p>
      </dgm:t>
    </dgm:pt>
    <dgm:pt modelId="{51744A5A-F9F7-AC46-A072-47617BA79700}">
      <dgm:prSet custT="1"/>
      <dgm:spPr>
        <a:solidFill>
          <a:schemeClr val="accent2">
            <a:lumMod val="20000"/>
            <a:lumOff val="80000"/>
            <a:alpha val="83000"/>
          </a:schemeClr>
        </a:solidFill>
        <a:ln>
          <a:solidFill>
            <a:schemeClr val="accent2">
              <a:lumMod val="60000"/>
              <a:lumOff val="40000"/>
            </a:schemeClr>
          </a:solidFill>
        </a:ln>
      </dgm:spPr>
      <dgm:t>
        <a:bodyPr/>
        <a:lstStyle/>
        <a:p>
          <a:r>
            <a:rPr lang="es-ES" sz="1800"/>
            <a:t>Estudiar alguno de los genes diana de los </a:t>
          </a:r>
          <a:r>
            <a:rPr lang="es-ES" sz="1800" err="1"/>
            <a:t>miRNA</a:t>
          </a:r>
          <a:r>
            <a:rPr lang="es-ES" sz="1800"/>
            <a:t> contenidos en las vesículas extracelulares</a:t>
          </a:r>
        </a:p>
      </dgm:t>
    </dgm:pt>
    <dgm:pt modelId="{FAD547E4-1D5A-AE4A-B095-DDBFCD6BF269}" type="parTrans" cxnId="{D2628D92-BA96-7042-A9F5-E4D6ABA71F4F}">
      <dgm:prSet/>
      <dgm:spPr/>
      <dgm:t>
        <a:bodyPr/>
        <a:lstStyle/>
        <a:p>
          <a:endParaRPr lang="es-ES"/>
        </a:p>
      </dgm:t>
    </dgm:pt>
    <dgm:pt modelId="{5959D4A1-5440-5A48-931B-B6885F0022B9}" type="sibTrans" cxnId="{D2628D92-BA96-7042-A9F5-E4D6ABA71F4F}">
      <dgm:prSet/>
      <dgm:spPr/>
      <dgm:t>
        <a:bodyPr/>
        <a:lstStyle/>
        <a:p>
          <a:endParaRPr lang="es-ES"/>
        </a:p>
      </dgm:t>
    </dgm:pt>
    <dgm:pt modelId="{7D95732A-D09D-B946-A93A-3D1D7C0002F6}" type="pres">
      <dgm:prSet presAssocID="{3556E7B4-EE07-1042-BCA2-1177B9DE20A7}" presName="Name0" presStyleCnt="0">
        <dgm:presLayoutVars>
          <dgm:chMax val="7"/>
          <dgm:chPref val="7"/>
          <dgm:dir/>
        </dgm:presLayoutVars>
      </dgm:prSet>
      <dgm:spPr/>
      <dgm:t>
        <a:bodyPr/>
        <a:lstStyle/>
        <a:p>
          <a:endParaRPr lang="es-ES"/>
        </a:p>
      </dgm:t>
    </dgm:pt>
    <dgm:pt modelId="{1759515A-E8D5-CC4E-B67A-E34C6EDDCB82}" type="pres">
      <dgm:prSet presAssocID="{3556E7B4-EE07-1042-BCA2-1177B9DE20A7}" presName="Name1" presStyleCnt="0"/>
      <dgm:spPr/>
    </dgm:pt>
    <dgm:pt modelId="{99282E2D-69B6-D844-991C-9343354D635B}" type="pres">
      <dgm:prSet presAssocID="{3556E7B4-EE07-1042-BCA2-1177B9DE20A7}" presName="cycle" presStyleCnt="0"/>
      <dgm:spPr/>
    </dgm:pt>
    <dgm:pt modelId="{1ABCB608-8933-7B4D-9B11-9114678AF561}" type="pres">
      <dgm:prSet presAssocID="{3556E7B4-EE07-1042-BCA2-1177B9DE20A7}" presName="srcNode" presStyleLbl="node1" presStyleIdx="0" presStyleCnt="4"/>
      <dgm:spPr/>
    </dgm:pt>
    <dgm:pt modelId="{DB0976C4-8480-404D-BFA3-9CAA01244105}" type="pres">
      <dgm:prSet presAssocID="{3556E7B4-EE07-1042-BCA2-1177B9DE20A7}" presName="conn" presStyleLbl="parChTrans1D2" presStyleIdx="0" presStyleCnt="1"/>
      <dgm:spPr/>
      <dgm:t>
        <a:bodyPr/>
        <a:lstStyle/>
        <a:p>
          <a:endParaRPr lang="es-ES"/>
        </a:p>
      </dgm:t>
    </dgm:pt>
    <dgm:pt modelId="{70DAB527-0F79-C344-A741-6126DC8C8244}" type="pres">
      <dgm:prSet presAssocID="{3556E7B4-EE07-1042-BCA2-1177B9DE20A7}" presName="extraNode" presStyleLbl="node1" presStyleIdx="0" presStyleCnt="4"/>
      <dgm:spPr/>
    </dgm:pt>
    <dgm:pt modelId="{5160496A-8F8E-7445-9CAB-3FFE686ACB8E}" type="pres">
      <dgm:prSet presAssocID="{3556E7B4-EE07-1042-BCA2-1177B9DE20A7}" presName="dstNode" presStyleLbl="node1" presStyleIdx="0" presStyleCnt="4"/>
      <dgm:spPr/>
    </dgm:pt>
    <dgm:pt modelId="{EF56FE48-4757-ED49-9252-5011734DEC54}" type="pres">
      <dgm:prSet presAssocID="{CE85E0D7-3734-7E4F-A287-423ABECD2A9B}" presName="text_1" presStyleLbl="node1" presStyleIdx="0" presStyleCnt="4">
        <dgm:presLayoutVars>
          <dgm:bulletEnabled val="1"/>
        </dgm:presLayoutVars>
      </dgm:prSet>
      <dgm:spPr/>
      <dgm:t>
        <a:bodyPr/>
        <a:lstStyle/>
        <a:p>
          <a:endParaRPr lang="es-ES"/>
        </a:p>
      </dgm:t>
    </dgm:pt>
    <dgm:pt modelId="{46C75103-E8E8-024A-9C18-C974B0A0D493}" type="pres">
      <dgm:prSet presAssocID="{CE85E0D7-3734-7E4F-A287-423ABECD2A9B}" presName="accent_1" presStyleCnt="0"/>
      <dgm:spPr/>
    </dgm:pt>
    <dgm:pt modelId="{8AAA8652-5EFE-334B-BF8F-767946BD1795}" type="pres">
      <dgm:prSet presAssocID="{CE85E0D7-3734-7E4F-A287-423ABECD2A9B}" presName="accentRepeatNode" presStyleLbl="solidFgAcc1" presStyleIdx="0" presStyleCnt="4"/>
      <dgm:spPr>
        <a:ln>
          <a:solidFill>
            <a:schemeClr val="accent5">
              <a:lumMod val="75000"/>
            </a:schemeClr>
          </a:solidFill>
        </a:ln>
      </dgm:spPr>
    </dgm:pt>
    <dgm:pt modelId="{ACA06E85-989C-454E-94D0-A1234CA3C0A1}" type="pres">
      <dgm:prSet presAssocID="{0DB11819-56D9-FC44-8B72-9AA11D1213C1}" presName="text_2" presStyleLbl="node1" presStyleIdx="1" presStyleCnt="4">
        <dgm:presLayoutVars>
          <dgm:bulletEnabled val="1"/>
        </dgm:presLayoutVars>
      </dgm:prSet>
      <dgm:spPr/>
      <dgm:t>
        <a:bodyPr/>
        <a:lstStyle/>
        <a:p>
          <a:endParaRPr lang="es-ES"/>
        </a:p>
      </dgm:t>
    </dgm:pt>
    <dgm:pt modelId="{5903714B-EC0B-5840-86E2-CFCBB8864E6D}" type="pres">
      <dgm:prSet presAssocID="{0DB11819-56D9-FC44-8B72-9AA11D1213C1}" presName="accent_2" presStyleCnt="0"/>
      <dgm:spPr/>
    </dgm:pt>
    <dgm:pt modelId="{D375BEBE-6965-7A45-91AB-B0696563E9C3}" type="pres">
      <dgm:prSet presAssocID="{0DB11819-56D9-FC44-8B72-9AA11D1213C1}" presName="accentRepeatNode" presStyleLbl="solidFgAcc1" presStyleIdx="1" presStyleCnt="4"/>
      <dgm:spPr>
        <a:ln>
          <a:solidFill>
            <a:schemeClr val="accent5">
              <a:lumMod val="75000"/>
            </a:schemeClr>
          </a:solidFill>
        </a:ln>
      </dgm:spPr>
    </dgm:pt>
    <dgm:pt modelId="{4A63ABCA-48C4-724E-9391-46DFD9DBA02F}" type="pres">
      <dgm:prSet presAssocID="{5B96D930-F1B3-D147-AEFC-67CBD1B540B2}" presName="text_3" presStyleLbl="node1" presStyleIdx="2" presStyleCnt="4">
        <dgm:presLayoutVars>
          <dgm:bulletEnabled val="1"/>
        </dgm:presLayoutVars>
      </dgm:prSet>
      <dgm:spPr/>
      <dgm:t>
        <a:bodyPr/>
        <a:lstStyle/>
        <a:p>
          <a:endParaRPr lang="es-ES"/>
        </a:p>
      </dgm:t>
    </dgm:pt>
    <dgm:pt modelId="{898268E1-BE1E-6A44-84B2-4124684A8431}" type="pres">
      <dgm:prSet presAssocID="{5B96D930-F1B3-D147-AEFC-67CBD1B540B2}" presName="accent_3" presStyleCnt="0"/>
      <dgm:spPr/>
    </dgm:pt>
    <dgm:pt modelId="{0087901C-3B63-7A46-863F-CD49E2FD16C7}" type="pres">
      <dgm:prSet presAssocID="{5B96D930-F1B3-D147-AEFC-67CBD1B540B2}" presName="accentRepeatNode" presStyleLbl="solidFgAcc1" presStyleIdx="2" presStyleCnt="4" custLinFactNeighborX="-874" custLinFactNeighborY="-132"/>
      <dgm:spPr>
        <a:ln>
          <a:solidFill>
            <a:schemeClr val="accent5">
              <a:lumMod val="75000"/>
            </a:schemeClr>
          </a:solidFill>
        </a:ln>
      </dgm:spPr>
    </dgm:pt>
    <dgm:pt modelId="{F7E463CE-51BF-1147-910A-DC8692F77FA0}" type="pres">
      <dgm:prSet presAssocID="{51744A5A-F9F7-AC46-A072-47617BA79700}" presName="text_4" presStyleLbl="node1" presStyleIdx="3" presStyleCnt="4">
        <dgm:presLayoutVars>
          <dgm:bulletEnabled val="1"/>
        </dgm:presLayoutVars>
      </dgm:prSet>
      <dgm:spPr/>
      <dgm:t>
        <a:bodyPr/>
        <a:lstStyle/>
        <a:p>
          <a:endParaRPr lang="es-ES"/>
        </a:p>
      </dgm:t>
    </dgm:pt>
    <dgm:pt modelId="{6E9D70F7-F500-8B41-891C-AAE9A122579D}" type="pres">
      <dgm:prSet presAssocID="{51744A5A-F9F7-AC46-A072-47617BA79700}" presName="accent_4" presStyleCnt="0"/>
      <dgm:spPr/>
    </dgm:pt>
    <dgm:pt modelId="{34F56CF6-9ED5-494E-AE91-CAA0063ED0FF}" type="pres">
      <dgm:prSet presAssocID="{51744A5A-F9F7-AC46-A072-47617BA79700}" presName="accentRepeatNode" presStyleLbl="solidFgAcc1" presStyleIdx="3" presStyleCnt="4"/>
      <dgm:spPr>
        <a:ln>
          <a:solidFill>
            <a:schemeClr val="accent5">
              <a:lumMod val="75000"/>
            </a:schemeClr>
          </a:solidFill>
        </a:ln>
      </dgm:spPr>
    </dgm:pt>
  </dgm:ptLst>
  <dgm:cxnLst>
    <dgm:cxn modelId="{FA935E19-791D-8244-B35C-F6B9CCB87657}" srcId="{3556E7B4-EE07-1042-BCA2-1177B9DE20A7}" destId="{0DB11819-56D9-FC44-8B72-9AA11D1213C1}" srcOrd="1" destOrd="0" parTransId="{697AC0F8-81C8-2C45-80F7-7D6BA5DBC1DF}" sibTransId="{6926354F-8E50-254D-ACC0-539C8DB95801}"/>
    <dgm:cxn modelId="{C1808A78-1FEF-2C4B-978E-2741207EE0E8}" type="presOf" srcId="{CE85E0D7-3734-7E4F-A287-423ABECD2A9B}" destId="{EF56FE48-4757-ED49-9252-5011734DEC54}" srcOrd="0" destOrd="0" presId="urn:microsoft.com/office/officeart/2008/layout/VerticalCurvedList"/>
    <dgm:cxn modelId="{C1798F4B-18D1-124C-950E-781BDDEE001B}" type="presOf" srcId="{5B96D930-F1B3-D147-AEFC-67CBD1B540B2}" destId="{4A63ABCA-48C4-724E-9391-46DFD9DBA02F}" srcOrd="0" destOrd="0" presId="urn:microsoft.com/office/officeart/2008/layout/VerticalCurvedList"/>
    <dgm:cxn modelId="{BFE361E9-911A-D74B-A1AC-1DDB028F1424}" type="presOf" srcId="{3556E7B4-EE07-1042-BCA2-1177B9DE20A7}" destId="{7D95732A-D09D-B946-A93A-3D1D7C0002F6}" srcOrd="0" destOrd="0" presId="urn:microsoft.com/office/officeart/2008/layout/VerticalCurvedList"/>
    <dgm:cxn modelId="{4E18944A-7A50-7240-8859-E9C5367F0CD3}" srcId="{3556E7B4-EE07-1042-BCA2-1177B9DE20A7}" destId="{5B96D930-F1B3-D147-AEFC-67CBD1B540B2}" srcOrd="2" destOrd="0" parTransId="{55A6FD3E-8AA2-3442-A015-4DA67D01799C}" sibTransId="{A23A2371-1C59-D046-A928-9EDEDD2BC689}"/>
    <dgm:cxn modelId="{D4CF9681-E14A-D243-B333-B9F40E515762}" type="presOf" srcId="{51744A5A-F9F7-AC46-A072-47617BA79700}" destId="{F7E463CE-51BF-1147-910A-DC8692F77FA0}" srcOrd="0" destOrd="0" presId="urn:microsoft.com/office/officeart/2008/layout/VerticalCurvedList"/>
    <dgm:cxn modelId="{7C19EDF2-7A21-D847-BC25-085FAA88CBBE}" type="presOf" srcId="{F6CD3E8C-0E46-4241-938D-352A1551C154}" destId="{DB0976C4-8480-404D-BFA3-9CAA01244105}" srcOrd="0" destOrd="0" presId="urn:microsoft.com/office/officeart/2008/layout/VerticalCurvedList"/>
    <dgm:cxn modelId="{D2628D92-BA96-7042-A9F5-E4D6ABA71F4F}" srcId="{3556E7B4-EE07-1042-BCA2-1177B9DE20A7}" destId="{51744A5A-F9F7-AC46-A072-47617BA79700}" srcOrd="3" destOrd="0" parTransId="{FAD547E4-1D5A-AE4A-B095-DDBFCD6BF269}" sibTransId="{5959D4A1-5440-5A48-931B-B6885F0022B9}"/>
    <dgm:cxn modelId="{DCDF4C45-63A4-824E-A010-9A654E38423B}" type="presOf" srcId="{0DB11819-56D9-FC44-8B72-9AA11D1213C1}" destId="{ACA06E85-989C-454E-94D0-A1234CA3C0A1}" srcOrd="0" destOrd="0" presId="urn:microsoft.com/office/officeart/2008/layout/VerticalCurvedList"/>
    <dgm:cxn modelId="{82553AD5-4D82-3C40-9DEF-A547BF153EEA}" srcId="{3556E7B4-EE07-1042-BCA2-1177B9DE20A7}" destId="{CE85E0D7-3734-7E4F-A287-423ABECD2A9B}" srcOrd="0" destOrd="0" parTransId="{C3C76B25-99D3-D348-8134-34D45B71E6EF}" sibTransId="{F6CD3E8C-0E46-4241-938D-352A1551C154}"/>
    <dgm:cxn modelId="{C1158605-D090-8D42-837A-67D580A03ED5}" type="presParOf" srcId="{7D95732A-D09D-B946-A93A-3D1D7C0002F6}" destId="{1759515A-E8D5-CC4E-B67A-E34C6EDDCB82}" srcOrd="0" destOrd="0" presId="urn:microsoft.com/office/officeart/2008/layout/VerticalCurvedList"/>
    <dgm:cxn modelId="{E8B5430D-F42B-2A4B-8304-446E39DD8347}" type="presParOf" srcId="{1759515A-E8D5-CC4E-B67A-E34C6EDDCB82}" destId="{99282E2D-69B6-D844-991C-9343354D635B}" srcOrd="0" destOrd="0" presId="urn:microsoft.com/office/officeart/2008/layout/VerticalCurvedList"/>
    <dgm:cxn modelId="{60911E66-07DC-9D4D-B273-6556FC936134}" type="presParOf" srcId="{99282E2D-69B6-D844-991C-9343354D635B}" destId="{1ABCB608-8933-7B4D-9B11-9114678AF561}" srcOrd="0" destOrd="0" presId="urn:microsoft.com/office/officeart/2008/layout/VerticalCurvedList"/>
    <dgm:cxn modelId="{0B7FD6D5-6A46-2F46-A516-379BC3E02638}" type="presParOf" srcId="{99282E2D-69B6-D844-991C-9343354D635B}" destId="{DB0976C4-8480-404D-BFA3-9CAA01244105}" srcOrd="1" destOrd="0" presId="urn:microsoft.com/office/officeart/2008/layout/VerticalCurvedList"/>
    <dgm:cxn modelId="{082FC535-4B8F-4540-ACE8-B7B9F3DE97A1}" type="presParOf" srcId="{99282E2D-69B6-D844-991C-9343354D635B}" destId="{70DAB527-0F79-C344-A741-6126DC8C8244}" srcOrd="2" destOrd="0" presId="urn:microsoft.com/office/officeart/2008/layout/VerticalCurvedList"/>
    <dgm:cxn modelId="{0A60D2DB-633E-0C41-A292-848BC9BE5A40}" type="presParOf" srcId="{99282E2D-69B6-D844-991C-9343354D635B}" destId="{5160496A-8F8E-7445-9CAB-3FFE686ACB8E}" srcOrd="3" destOrd="0" presId="urn:microsoft.com/office/officeart/2008/layout/VerticalCurvedList"/>
    <dgm:cxn modelId="{0F69AAF5-588C-8C4A-A3F1-252920D55DF8}" type="presParOf" srcId="{1759515A-E8D5-CC4E-B67A-E34C6EDDCB82}" destId="{EF56FE48-4757-ED49-9252-5011734DEC54}" srcOrd="1" destOrd="0" presId="urn:microsoft.com/office/officeart/2008/layout/VerticalCurvedList"/>
    <dgm:cxn modelId="{8FE4EABF-BB26-7046-AF6E-0DC6AA295F20}" type="presParOf" srcId="{1759515A-E8D5-CC4E-B67A-E34C6EDDCB82}" destId="{46C75103-E8E8-024A-9C18-C974B0A0D493}" srcOrd="2" destOrd="0" presId="urn:microsoft.com/office/officeart/2008/layout/VerticalCurvedList"/>
    <dgm:cxn modelId="{9B7DDB8E-7D9B-594F-B04D-8DFF2DAF1409}" type="presParOf" srcId="{46C75103-E8E8-024A-9C18-C974B0A0D493}" destId="{8AAA8652-5EFE-334B-BF8F-767946BD1795}" srcOrd="0" destOrd="0" presId="urn:microsoft.com/office/officeart/2008/layout/VerticalCurvedList"/>
    <dgm:cxn modelId="{D5AB445B-3F78-4E4E-8893-16DEFFA7E46A}" type="presParOf" srcId="{1759515A-E8D5-CC4E-B67A-E34C6EDDCB82}" destId="{ACA06E85-989C-454E-94D0-A1234CA3C0A1}" srcOrd="3" destOrd="0" presId="urn:microsoft.com/office/officeart/2008/layout/VerticalCurvedList"/>
    <dgm:cxn modelId="{D141CEE6-A60E-6242-9572-DC327D27A9FC}" type="presParOf" srcId="{1759515A-E8D5-CC4E-B67A-E34C6EDDCB82}" destId="{5903714B-EC0B-5840-86E2-CFCBB8864E6D}" srcOrd="4" destOrd="0" presId="urn:microsoft.com/office/officeart/2008/layout/VerticalCurvedList"/>
    <dgm:cxn modelId="{0DE955BD-CFC7-AC4E-AA5F-74077F74B7C5}" type="presParOf" srcId="{5903714B-EC0B-5840-86E2-CFCBB8864E6D}" destId="{D375BEBE-6965-7A45-91AB-B0696563E9C3}" srcOrd="0" destOrd="0" presId="urn:microsoft.com/office/officeart/2008/layout/VerticalCurvedList"/>
    <dgm:cxn modelId="{CE5A064F-C901-EA42-8789-6E39FA023D57}" type="presParOf" srcId="{1759515A-E8D5-CC4E-B67A-E34C6EDDCB82}" destId="{4A63ABCA-48C4-724E-9391-46DFD9DBA02F}" srcOrd="5" destOrd="0" presId="urn:microsoft.com/office/officeart/2008/layout/VerticalCurvedList"/>
    <dgm:cxn modelId="{A50DF1A6-45A1-A24F-9A05-648E99A946EE}" type="presParOf" srcId="{1759515A-E8D5-CC4E-B67A-E34C6EDDCB82}" destId="{898268E1-BE1E-6A44-84B2-4124684A8431}" srcOrd="6" destOrd="0" presId="urn:microsoft.com/office/officeart/2008/layout/VerticalCurvedList"/>
    <dgm:cxn modelId="{2274F4B9-5CCF-7D47-AA9A-C53C81920645}" type="presParOf" srcId="{898268E1-BE1E-6A44-84B2-4124684A8431}" destId="{0087901C-3B63-7A46-863F-CD49E2FD16C7}" srcOrd="0" destOrd="0" presId="urn:microsoft.com/office/officeart/2008/layout/VerticalCurvedList"/>
    <dgm:cxn modelId="{2C89F94B-73D5-9545-8BE4-C802E965A651}" type="presParOf" srcId="{1759515A-E8D5-CC4E-B67A-E34C6EDDCB82}" destId="{F7E463CE-51BF-1147-910A-DC8692F77FA0}" srcOrd="7" destOrd="0" presId="urn:microsoft.com/office/officeart/2008/layout/VerticalCurvedList"/>
    <dgm:cxn modelId="{ECD9EE79-549E-414D-A195-41CF56735AA7}" type="presParOf" srcId="{1759515A-E8D5-CC4E-B67A-E34C6EDDCB82}" destId="{6E9D70F7-F500-8B41-891C-AAE9A122579D}" srcOrd="8" destOrd="0" presId="urn:microsoft.com/office/officeart/2008/layout/VerticalCurvedList"/>
    <dgm:cxn modelId="{29C9C4BB-0C93-394F-8360-C7B34849B9EE}" type="presParOf" srcId="{6E9D70F7-F500-8B41-891C-AAE9A122579D}" destId="{34F56CF6-9ED5-494E-AE91-CAA0063ED0FF}"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6E7B4-EE07-1042-BCA2-1177B9DE20A7}" type="doc">
      <dgm:prSet loTypeId="urn:microsoft.com/office/officeart/2008/layout/VerticalCurvedList" loCatId="" qsTypeId="urn:microsoft.com/office/officeart/2005/8/quickstyle/simple3" qsCatId="simple" csTypeId="urn:microsoft.com/office/officeart/2005/8/colors/accent1_5" csCatId="accent1" phldr="1"/>
      <dgm:spPr/>
      <dgm:t>
        <a:bodyPr/>
        <a:lstStyle/>
        <a:p>
          <a:endParaRPr lang="es-ES"/>
        </a:p>
      </dgm:t>
    </dgm:pt>
    <dgm:pt modelId="{CE85E0D7-3734-7E4F-A287-423ABECD2A9B}">
      <dgm:prSet phldrT="[Texto]">
        <dgm:style>
          <a:lnRef idx="2">
            <a:schemeClr val="accent1"/>
          </a:lnRef>
          <a:fillRef idx="1">
            <a:schemeClr val="lt1"/>
          </a:fillRef>
          <a:effectRef idx="0">
            <a:schemeClr val="accent1"/>
          </a:effectRef>
          <a:fontRef idx="minor">
            <a:schemeClr val="dk1"/>
          </a:fontRef>
        </dgm:style>
      </dgm:prSet>
      <dgm:spPr>
        <a:solidFill>
          <a:schemeClr val="lt1">
            <a:alpha val="91000"/>
          </a:schemeClr>
        </a:solidFill>
        <a:ln/>
      </dgm:spPr>
      <dgm:t>
        <a:bodyPr/>
        <a:lstStyle/>
        <a:p>
          <a:r>
            <a:rPr lang="es-ES" b="1"/>
            <a:t>Las </a:t>
          </a:r>
          <a:r>
            <a:rPr lang="es-ES" b="1" err="1"/>
            <a:t>vesículas</a:t>
          </a:r>
          <a:r>
            <a:rPr lang="es-ES" b="1"/>
            <a:t> extracelulares liberadas por las </a:t>
          </a:r>
          <a:r>
            <a:rPr lang="es-ES" b="1" err="1"/>
            <a:t>células</a:t>
          </a:r>
          <a:r>
            <a:rPr lang="es-ES" b="1"/>
            <a:t> mononucleares tratadas con </a:t>
          </a:r>
          <a:r>
            <a:rPr lang="es-ES" b="1" err="1"/>
            <a:t>genisteína</a:t>
          </a:r>
          <a:r>
            <a:rPr lang="es-ES" b="1"/>
            <a:t> contienen 18 </a:t>
          </a:r>
          <a:r>
            <a:rPr lang="es-ES" b="1" err="1"/>
            <a:t>miRNA</a:t>
          </a:r>
          <a:r>
            <a:rPr lang="es-ES" b="1"/>
            <a:t> significativos, 17 </a:t>
          </a:r>
          <a:r>
            <a:rPr lang="es-ES" b="1" err="1"/>
            <a:t>infraexpresados</a:t>
          </a:r>
          <a:r>
            <a:rPr lang="es-ES" b="1"/>
            <a:t> y 1 </a:t>
          </a:r>
          <a:r>
            <a:rPr lang="es-ES" b="1" err="1"/>
            <a:t>sobreexpresado</a:t>
          </a:r>
          <a:r>
            <a:rPr lang="es-ES" b="1"/>
            <a:t> con respecto al control</a:t>
          </a:r>
          <a:r>
            <a:rPr lang="es-ES"/>
            <a:t>. </a:t>
          </a:r>
        </a:p>
      </dgm:t>
    </dgm:pt>
    <dgm:pt modelId="{C3C76B25-99D3-D348-8134-34D45B71E6EF}" type="parTrans" cxnId="{82553AD5-4D82-3C40-9DEF-A547BF153EEA}">
      <dgm:prSet/>
      <dgm:spPr/>
      <dgm:t>
        <a:bodyPr/>
        <a:lstStyle/>
        <a:p>
          <a:endParaRPr lang="es-ES"/>
        </a:p>
      </dgm:t>
    </dgm:pt>
    <dgm:pt modelId="{F6CD3E8C-0E46-4241-938D-352A1551C154}" type="sibTrans" cxnId="{82553AD5-4D82-3C40-9DEF-A547BF153EEA}">
      <dgm:prSet/>
      <dgm:spPr>
        <a:ln>
          <a:solidFill>
            <a:schemeClr val="accent5">
              <a:lumMod val="75000"/>
            </a:schemeClr>
          </a:solidFill>
        </a:ln>
      </dgm:spPr>
      <dgm:t>
        <a:bodyPr/>
        <a:lstStyle/>
        <a:p>
          <a:endParaRPr lang="es-ES"/>
        </a:p>
      </dgm:t>
    </dgm:pt>
    <dgm:pt modelId="{0DB11819-56D9-FC44-8B72-9AA11D1213C1}">
      <dgm:prSet phldrT="[Texto]">
        <dgm:style>
          <a:lnRef idx="2">
            <a:schemeClr val="accent1"/>
          </a:lnRef>
          <a:fillRef idx="1">
            <a:schemeClr val="lt1"/>
          </a:fillRef>
          <a:effectRef idx="0">
            <a:schemeClr val="accent1"/>
          </a:effectRef>
          <a:fontRef idx="minor">
            <a:schemeClr val="dk1"/>
          </a:fontRef>
        </dgm:style>
      </dgm:prSet>
      <dgm:spPr>
        <a:solidFill>
          <a:schemeClr val="lt1">
            <a:alpha val="91000"/>
          </a:schemeClr>
        </a:solidFill>
        <a:ln/>
      </dgm:spPr>
      <dgm:t>
        <a:bodyPr/>
        <a:lstStyle/>
        <a:p>
          <a:r>
            <a:rPr lang="es-ES" b="1"/>
            <a:t>Se han localizado genes diana de los </a:t>
          </a:r>
          <a:r>
            <a:rPr lang="es-ES" b="1" err="1"/>
            <a:t>miRNA</a:t>
          </a:r>
          <a:r>
            <a:rPr lang="es-ES" b="1"/>
            <a:t>, presentes en las </a:t>
          </a:r>
          <a:r>
            <a:rPr lang="es-ES" b="1" err="1"/>
            <a:t>VEs</a:t>
          </a:r>
          <a:r>
            <a:rPr lang="es-ES" b="1"/>
            <a:t>, que </a:t>
          </a:r>
          <a:r>
            <a:rPr lang="es-ES" b="1" err="1"/>
            <a:t>están</a:t>
          </a:r>
          <a:r>
            <a:rPr lang="es-ES" b="1"/>
            <a:t> implicados en la </a:t>
          </a:r>
          <a:r>
            <a:rPr lang="es-ES" b="1" err="1"/>
            <a:t>regulación</a:t>
          </a:r>
          <a:r>
            <a:rPr lang="es-ES" b="1"/>
            <a:t> del ciclo celular. </a:t>
          </a:r>
        </a:p>
      </dgm:t>
    </dgm:pt>
    <dgm:pt modelId="{697AC0F8-81C8-2C45-80F7-7D6BA5DBC1DF}" type="parTrans" cxnId="{FA935E19-791D-8244-B35C-F6B9CCB87657}">
      <dgm:prSet/>
      <dgm:spPr/>
      <dgm:t>
        <a:bodyPr/>
        <a:lstStyle/>
        <a:p>
          <a:endParaRPr lang="es-ES"/>
        </a:p>
      </dgm:t>
    </dgm:pt>
    <dgm:pt modelId="{6926354F-8E50-254D-ACC0-539C8DB95801}" type="sibTrans" cxnId="{FA935E19-791D-8244-B35C-F6B9CCB87657}">
      <dgm:prSet/>
      <dgm:spPr/>
      <dgm:t>
        <a:bodyPr/>
        <a:lstStyle/>
        <a:p>
          <a:endParaRPr lang="es-ES"/>
        </a:p>
      </dgm:t>
    </dgm:pt>
    <dgm:pt modelId="{5B96D930-F1B3-D147-AEFC-67CBD1B540B2}">
      <dgm:prSet phldrT="[Texto]">
        <dgm:style>
          <a:lnRef idx="2">
            <a:schemeClr val="accent1"/>
          </a:lnRef>
          <a:fillRef idx="1">
            <a:schemeClr val="lt1"/>
          </a:fillRef>
          <a:effectRef idx="0">
            <a:schemeClr val="accent1"/>
          </a:effectRef>
          <a:fontRef idx="minor">
            <a:schemeClr val="dk1"/>
          </a:fontRef>
        </dgm:style>
      </dgm:prSet>
      <dgm:spPr>
        <a:solidFill>
          <a:schemeClr val="lt1">
            <a:alpha val="91000"/>
          </a:schemeClr>
        </a:solidFill>
        <a:ln/>
      </dgm:spPr>
      <dgm:t>
        <a:bodyPr/>
        <a:lstStyle/>
        <a:p>
          <a:r>
            <a:rPr lang="es-ES" b="1"/>
            <a:t>El tratamiento </a:t>
          </a:r>
          <a:r>
            <a:rPr lang="es-ES" b="1" i="1"/>
            <a:t>in vitro </a:t>
          </a:r>
          <a:r>
            <a:rPr lang="es-ES" b="1"/>
            <a:t>con </a:t>
          </a:r>
          <a:r>
            <a:rPr lang="es-ES" b="1" err="1"/>
            <a:t>vesículas</a:t>
          </a:r>
          <a:r>
            <a:rPr lang="es-ES" b="1"/>
            <a:t> extracelulares liberadas por </a:t>
          </a:r>
          <a:r>
            <a:rPr lang="es-ES" b="1" err="1"/>
            <a:t>células</a:t>
          </a:r>
          <a:r>
            <a:rPr lang="es-ES" b="1"/>
            <a:t> mononucleares tratadas con </a:t>
          </a:r>
          <a:r>
            <a:rPr lang="es-ES" b="1" err="1"/>
            <a:t>genisteína</a:t>
          </a:r>
          <a:r>
            <a:rPr lang="es-ES" b="1"/>
            <a:t> inducen una </a:t>
          </a:r>
          <a:r>
            <a:rPr lang="es-ES" b="1" err="1"/>
            <a:t>disminución</a:t>
          </a:r>
          <a:r>
            <a:rPr lang="es-ES" b="1"/>
            <a:t> significativa de la fase G2/M en las </a:t>
          </a:r>
          <a:r>
            <a:rPr lang="es-ES" b="1" err="1"/>
            <a:t>células</a:t>
          </a:r>
          <a:r>
            <a:rPr lang="es-ES" b="1"/>
            <a:t> tumorales. </a:t>
          </a:r>
        </a:p>
      </dgm:t>
    </dgm:pt>
    <dgm:pt modelId="{55A6FD3E-8AA2-3442-A015-4DA67D01799C}" type="parTrans" cxnId="{4E18944A-7A50-7240-8859-E9C5367F0CD3}">
      <dgm:prSet/>
      <dgm:spPr/>
      <dgm:t>
        <a:bodyPr/>
        <a:lstStyle/>
        <a:p>
          <a:endParaRPr lang="es-ES"/>
        </a:p>
      </dgm:t>
    </dgm:pt>
    <dgm:pt modelId="{A23A2371-1C59-D046-A928-9EDEDD2BC689}" type="sibTrans" cxnId="{4E18944A-7A50-7240-8859-E9C5367F0CD3}">
      <dgm:prSet/>
      <dgm:spPr/>
      <dgm:t>
        <a:bodyPr/>
        <a:lstStyle/>
        <a:p>
          <a:endParaRPr lang="es-ES"/>
        </a:p>
      </dgm:t>
    </dgm:pt>
    <dgm:pt modelId="{51744A5A-F9F7-AC46-A072-47617BA79700}">
      <dgm:prSet>
        <dgm:style>
          <a:lnRef idx="2">
            <a:schemeClr val="accent1"/>
          </a:lnRef>
          <a:fillRef idx="1">
            <a:schemeClr val="lt1"/>
          </a:fillRef>
          <a:effectRef idx="0">
            <a:schemeClr val="accent1"/>
          </a:effectRef>
          <a:fontRef idx="minor">
            <a:schemeClr val="dk1"/>
          </a:fontRef>
        </dgm:style>
      </dgm:prSet>
      <dgm:spPr>
        <a:solidFill>
          <a:schemeClr val="lt1">
            <a:alpha val="91000"/>
          </a:schemeClr>
        </a:solidFill>
        <a:ln/>
      </dgm:spPr>
      <dgm:t>
        <a:bodyPr/>
        <a:lstStyle/>
        <a:p>
          <a:pPr>
            <a:buNone/>
          </a:pPr>
          <a:r>
            <a:rPr lang="es-ES" b="1"/>
            <a:t>El tratamiento </a:t>
          </a:r>
          <a:r>
            <a:rPr lang="es-ES" b="1" i="1"/>
            <a:t>in vitro </a:t>
          </a:r>
          <a:r>
            <a:rPr lang="es-ES" b="1"/>
            <a:t>con </a:t>
          </a:r>
          <a:r>
            <a:rPr lang="es-ES" b="1" err="1"/>
            <a:t>vesículas</a:t>
          </a:r>
          <a:r>
            <a:rPr lang="es-ES" b="1"/>
            <a:t> extracelulares de </a:t>
          </a:r>
          <a:r>
            <a:rPr lang="es-ES" b="1" err="1"/>
            <a:t>células</a:t>
          </a:r>
          <a:r>
            <a:rPr lang="es-ES" b="1"/>
            <a:t> mononucleares tratadas con </a:t>
          </a:r>
          <a:r>
            <a:rPr lang="es-ES" b="1" err="1"/>
            <a:t>genisteína</a:t>
          </a:r>
          <a:r>
            <a:rPr lang="es-ES" b="1"/>
            <a:t> no genera cambios significativos en la apoptosis de las </a:t>
          </a:r>
          <a:r>
            <a:rPr lang="es-ES" b="1" err="1"/>
            <a:t>células</a:t>
          </a:r>
          <a:r>
            <a:rPr lang="es-ES" b="1"/>
            <a:t> tumorales. </a:t>
          </a:r>
        </a:p>
      </dgm:t>
    </dgm:pt>
    <dgm:pt modelId="{FAD547E4-1D5A-AE4A-B095-DDBFCD6BF269}" type="parTrans" cxnId="{D2628D92-BA96-7042-A9F5-E4D6ABA71F4F}">
      <dgm:prSet/>
      <dgm:spPr/>
      <dgm:t>
        <a:bodyPr/>
        <a:lstStyle/>
        <a:p>
          <a:endParaRPr lang="es-ES"/>
        </a:p>
      </dgm:t>
    </dgm:pt>
    <dgm:pt modelId="{5959D4A1-5440-5A48-931B-B6885F0022B9}" type="sibTrans" cxnId="{D2628D92-BA96-7042-A9F5-E4D6ABA71F4F}">
      <dgm:prSet/>
      <dgm:spPr/>
      <dgm:t>
        <a:bodyPr/>
        <a:lstStyle/>
        <a:p>
          <a:endParaRPr lang="es-ES"/>
        </a:p>
      </dgm:t>
    </dgm:pt>
    <dgm:pt modelId="{7D95732A-D09D-B946-A93A-3D1D7C0002F6}" type="pres">
      <dgm:prSet presAssocID="{3556E7B4-EE07-1042-BCA2-1177B9DE20A7}" presName="Name0" presStyleCnt="0">
        <dgm:presLayoutVars>
          <dgm:chMax val="7"/>
          <dgm:chPref val="7"/>
          <dgm:dir/>
        </dgm:presLayoutVars>
      </dgm:prSet>
      <dgm:spPr/>
      <dgm:t>
        <a:bodyPr/>
        <a:lstStyle/>
        <a:p>
          <a:endParaRPr lang="es-ES"/>
        </a:p>
      </dgm:t>
    </dgm:pt>
    <dgm:pt modelId="{1759515A-E8D5-CC4E-B67A-E34C6EDDCB82}" type="pres">
      <dgm:prSet presAssocID="{3556E7B4-EE07-1042-BCA2-1177B9DE20A7}" presName="Name1" presStyleCnt="0"/>
      <dgm:spPr/>
    </dgm:pt>
    <dgm:pt modelId="{99282E2D-69B6-D844-991C-9343354D635B}" type="pres">
      <dgm:prSet presAssocID="{3556E7B4-EE07-1042-BCA2-1177B9DE20A7}" presName="cycle" presStyleCnt="0"/>
      <dgm:spPr/>
    </dgm:pt>
    <dgm:pt modelId="{1ABCB608-8933-7B4D-9B11-9114678AF561}" type="pres">
      <dgm:prSet presAssocID="{3556E7B4-EE07-1042-BCA2-1177B9DE20A7}" presName="srcNode" presStyleLbl="node1" presStyleIdx="0" presStyleCnt="4"/>
      <dgm:spPr/>
    </dgm:pt>
    <dgm:pt modelId="{DB0976C4-8480-404D-BFA3-9CAA01244105}" type="pres">
      <dgm:prSet presAssocID="{3556E7B4-EE07-1042-BCA2-1177B9DE20A7}" presName="conn" presStyleLbl="parChTrans1D2" presStyleIdx="0" presStyleCnt="1"/>
      <dgm:spPr/>
      <dgm:t>
        <a:bodyPr/>
        <a:lstStyle/>
        <a:p>
          <a:endParaRPr lang="es-ES"/>
        </a:p>
      </dgm:t>
    </dgm:pt>
    <dgm:pt modelId="{70DAB527-0F79-C344-A741-6126DC8C8244}" type="pres">
      <dgm:prSet presAssocID="{3556E7B4-EE07-1042-BCA2-1177B9DE20A7}" presName="extraNode" presStyleLbl="node1" presStyleIdx="0" presStyleCnt="4"/>
      <dgm:spPr/>
    </dgm:pt>
    <dgm:pt modelId="{5160496A-8F8E-7445-9CAB-3FFE686ACB8E}" type="pres">
      <dgm:prSet presAssocID="{3556E7B4-EE07-1042-BCA2-1177B9DE20A7}" presName="dstNode" presStyleLbl="node1" presStyleIdx="0" presStyleCnt="4"/>
      <dgm:spPr/>
    </dgm:pt>
    <dgm:pt modelId="{EF56FE48-4757-ED49-9252-5011734DEC54}" type="pres">
      <dgm:prSet presAssocID="{CE85E0D7-3734-7E4F-A287-423ABECD2A9B}" presName="text_1" presStyleLbl="node1" presStyleIdx="0" presStyleCnt="4">
        <dgm:presLayoutVars>
          <dgm:bulletEnabled val="1"/>
        </dgm:presLayoutVars>
      </dgm:prSet>
      <dgm:spPr/>
      <dgm:t>
        <a:bodyPr/>
        <a:lstStyle/>
        <a:p>
          <a:endParaRPr lang="es-ES"/>
        </a:p>
      </dgm:t>
    </dgm:pt>
    <dgm:pt modelId="{46C75103-E8E8-024A-9C18-C974B0A0D493}" type="pres">
      <dgm:prSet presAssocID="{CE85E0D7-3734-7E4F-A287-423ABECD2A9B}" presName="accent_1" presStyleCnt="0"/>
      <dgm:spPr/>
    </dgm:pt>
    <dgm:pt modelId="{8AAA8652-5EFE-334B-BF8F-767946BD1795}" type="pres">
      <dgm:prSet presAssocID="{CE85E0D7-3734-7E4F-A287-423ABECD2A9B}" presName="accentRepeatNode" presStyleLbl="solidFgAcc1" presStyleIdx="0" presStyleCnt="4"/>
      <dgm:spPr>
        <a:ln>
          <a:solidFill>
            <a:schemeClr val="accent5">
              <a:lumMod val="75000"/>
            </a:schemeClr>
          </a:solidFill>
        </a:ln>
      </dgm:spPr>
    </dgm:pt>
    <dgm:pt modelId="{ACA06E85-989C-454E-94D0-A1234CA3C0A1}" type="pres">
      <dgm:prSet presAssocID="{0DB11819-56D9-FC44-8B72-9AA11D1213C1}" presName="text_2" presStyleLbl="node1" presStyleIdx="1" presStyleCnt="4">
        <dgm:presLayoutVars>
          <dgm:bulletEnabled val="1"/>
        </dgm:presLayoutVars>
      </dgm:prSet>
      <dgm:spPr/>
      <dgm:t>
        <a:bodyPr/>
        <a:lstStyle/>
        <a:p>
          <a:endParaRPr lang="es-ES"/>
        </a:p>
      </dgm:t>
    </dgm:pt>
    <dgm:pt modelId="{5903714B-EC0B-5840-86E2-CFCBB8864E6D}" type="pres">
      <dgm:prSet presAssocID="{0DB11819-56D9-FC44-8B72-9AA11D1213C1}" presName="accent_2" presStyleCnt="0"/>
      <dgm:spPr/>
    </dgm:pt>
    <dgm:pt modelId="{D375BEBE-6965-7A45-91AB-B0696563E9C3}" type="pres">
      <dgm:prSet presAssocID="{0DB11819-56D9-FC44-8B72-9AA11D1213C1}" presName="accentRepeatNode" presStyleLbl="solidFgAcc1" presStyleIdx="1" presStyleCnt="4"/>
      <dgm:spPr>
        <a:ln>
          <a:solidFill>
            <a:schemeClr val="accent5">
              <a:lumMod val="75000"/>
            </a:schemeClr>
          </a:solidFill>
        </a:ln>
      </dgm:spPr>
    </dgm:pt>
    <dgm:pt modelId="{4A63ABCA-48C4-724E-9391-46DFD9DBA02F}" type="pres">
      <dgm:prSet presAssocID="{5B96D930-F1B3-D147-AEFC-67CBD1B540B2}" presName="text_3" presStyleLbl="node1" presStyleIdx="2" presStyleCnt="4">
        <dgm:presLayoutVars>
          <dgm:bulletEnabled val="1"/>
        </dgm:presLayoutVars>
      </dgm:prSet>
      <dgm:spPr/>
      <dgm:t>
        <a:bodyPr/>
        <a:lstStyle/>
        <a:p>
          <a:endParaRPr lang="es-ES"/>
        </a:p>
      </dgm:t>
    </dgm:pt>
    <dgm:pt modelId="{898268E1-BE1E-6A44-84B2-4124684A8431}" type="pres">
      <dgm:prSet presAssocID="{5B96D930-F1B3-D147-AEFC-67CBD1B540B2}" presName="accent_3" presStyleCnt="0"/>
      <dgm:spPr/>
    </dgm:pt>
    <dgm:pt modelId="{0087901C-3B63-7A46-863F-CD49E2FD16C7}" type="pres">
      <dgm:prSet presAssocID="{5B96D930-F1B3-D147-AEFC-67CBD1B540B2}" presName="accentRepeatNode" presStyleLbl="solidFgAcc1" presStyleIdx="2" presStyleCnt="4" custLinFactNeighborX="-874" custLinFactNeighborY="-132"/>
      <dgm:spPr>
        <a:ln>
          <a:solidFill>
            <a:schemeClr val="accent5">
              <a:lumMod val="75000"/>
            </a:schemeClr>
          </a:solidFill>
        </a:ln>
      </dgm:spPr>
    </dgm:pt>
    <dgm:pt modelId="{F7E463CE-51BF-1147-910A-DC8692F77FA0}" type="pres">
      <dgm:prSet presAssocID="{51744A5A-F9F7-AC46-A072-47617BA79700}" presName="text_4" presStyleLbl="node1" presStyleIdx="3" presStyleCnt="4">
        <dgm:presLayoutVars>
          <dgm:bulletEnabled val="1"/>
        </dgm:presLayoutVars>
      </dgm:prSet>
      <dgm:spPr/>
      <dgm:t>
        <a:bodyPr/>
        <a:lstStyle/>
        <a:p>
          <a:endParaRPr lang="es-ES"/>
        </a:p>
      </dgm:t>
    </dgm:pt>
    <dgm:pt modelId="{6E9D70F7-F500-8B41-891C-AAE9A122579D}" type="pres">
      <dgm:prSet presAssocID="{51744A5A-F9F7-AC46-A072-47617BA79700}" presName="accent_4" presStyleCnt="0"/>
      <dgm:spPr/>
    </dgm:pt>
    <dgm:pt modelId="{34F56CF6-9ED5-494E-AE91-CAA0063ED0FF}" type="pres">
      <dgm:prSet presAssocID="{51744A5A-F9F7-AC46-A072-47617BA79700}" presName="accentRepeatNode" presStyleLbl="solidFgAcc1" presStyleIdx="3" presStyleCnt="4"/>
      <dgm:spPr>
        <a:ln>
          <a:solidFill>
            <a:schemeClr val="accent5">
              <a:lumMod val="75000"/>
            </a:schemeClr>
          </a:solidFill>
        </a:ln>
      </dgm:spPr>
    </dgm:pt>
  </dgm:ptLst>
  <dgm:cxnLst>
    <dgm:cxn modelId="{FA935E19-791D-8244-B35C-F6B9CCB87657}" srcId="{3556E7B4-EE07-1042-BCA2-1177B9DE20A7}" destId="{0DB11819-56D9-FC44-8B72-9AA11D1213C1}" srcOrd="1" destOrd="0" parTransId="{697AC0F8-81C8-2C45-80F7-7D6BA5DBC1DF}" sibTransId="{6926354F-8E50-254D-ACC0-539C8DB95801}"/>
    <dgm:cxn modelId="{C1808A78-1FEF-2C4B-978E-2741207EE0E8}" type="presOf" srcId="{CE85E0D7-3734-7E4F-A287-423ABECD2A9B}" destId="{EF56FE48-4757-ED49-9252-5011734DEC54}" srcOrd="0" destOrd="0" presId="urn:microsoft.com/office/officeart/2008/layout/VerticalCurvedList"/>
    <dgm:cxn modelId="{C1798F4B-18D1-124C-950E-781BDDEE001B}" type="presOf" srcId="{5B96D930-F1B3-D147-AEFC-67CBD1B540B2}" destId="{4A63ABCA-48C4-724E-9391-46DFD9DBA02F}" srcOrd="0" destOrd="0" presId="urn:microsoft.com/office/officeart/2008/layout/VerticalCurvedList"/>
    <dgm:cxn modelId="{BFE361E9-911A-D74B-A1AC-1DDB028F1424}" type="presOf" srcId="{3556E7B4-EE07-1042-BCA2-1177B9DE20A7}" destId="{7D95732A-D09D-B946-A93A-3D1D7C0002F6}" srcOrd="0" destOrd="0" presId="urn:microsoft.com/office/officeart/2008/layout/VerticalCurvedList"/>
    <dgm:cxn modelId="{4E18944A-7A50-7240-8859-E9C5367F0CD3}" srcId="{3556E7B4-EE07-1042-BCA2-1177B9DE20A7}" destId="{5B96D930-F1B3-D147-AEFC-67CBD1B540B2}" srcOrd="2" destOrd="0" parTransId="{55A6FD3E-8AA2-3442-A015-4DA67D01799C}" sibTransId="{A23A2371-1C59-D046-A928-9EDEDD2BC689}"/>
    <dgm:cxn modelId="{D4CF9681-E14A-D243-B333-B9F40E515762}" type="presOf" srcId="{51744A5A-F9F7-AC46-A072-47617BA79700}" destId="{F7E463CE-51BF-1147-910A-DC8692F77FA0}" srcOrd="0" destOrd="0" presId="urn:microsoft.com/office/officeart/2008/layout/VerticalCurvedList"/>
    <dgm:cxn modelId="{7C19EDF2-7A21-D847-BC25-085FAA88CBBE}" type="presOf" srcId="{F6CD3E8C-0E46-4241-938D-352A1551C154}" destId="{DB0976C4-8480-404D-BFA3-9CAA01244105}" srcOrd="0" destOrd="0" presId="urn:microsoft.com/office/officeart/2008/layout/VerticalCurvedList"/>
    <dgm:cxn modelId="{D2628D92-BA96-7042-A9F5-E4D6ABA71F4F}" srcId="{3556E7B4-EE07-1042-BCA2-1177B9DE20A7}" destId="{51744A5A-F9F7-AC46-A072-47617BA79700}" srcOrd="3" destOrd="0" parTransId="{FAD547E4-1D5A-AE4A-B095-DDBFCD6BF269}" sibTransId="{5959D4A1-5440-5A48-931B-B6885F0022B9}"/>
    <dgm:cxn modelId="{DCDF4C45-63A4-824E-A010-9A654E38423B}" type="presOf" srcId="{0DB11819-56D9-FC44-8B72-9AA11D1213C1}" destId="{ACA06E85-989C-454E-94D0-A1234CA3C0A1}" srcOrd="0" destOrd="0" presId="urn:microsoft.com/office/officeart/2008/layout/VerticalCurvedList"/>
    <dgm:cxn modelId="{82553AD5-4D82-3C40-9DEF-A547BF153EEA}" srcId="{3556E7B4-EE07-1042-BCA2-1177B9DE20A7}" destId="{CE85E0D7-3734-7E4F-A287-423ABECD2A9B}" srcOrd="0" destOrd="0" parTransId="{C3C76B25-99D3-D348-8134-34D45B71E6EF}" sibTransId="{F6CD3E8C-0E46-4241-938D-352A1551C154}"/>
    <dgm:cxn modelId="{C1158605-D090-8D42-837A-67D580A03ED5}" type="presParOf" srcId="{7D95732A-D09D-B946-A93A-3D1D7C0002F6}" destId="{1759515A-E8D5-CC4E-B67A-E34C6EDDCB82}" srcOrd="0" destOrd="0" presId="urn:microsoft.com/office/officeart/2008/layout/VerticalCurvedList"/>
    <dgm:cxn modelId="{E8B5430D-F42B-2A4B-8304-446E39DD8347}" type="presParOf" srcId="{1759515A-E8D5-CC4E-B67A-E34C6EDDCB82}" destId="{99282E2D-69B6-D844-991C-9343354D635B}" srcOrd="0" destOrd="0" presId="urn:microsoft.com/office/officeart/2008/layout/VerticalCurvedList"/>
    <dgm:cxn modelId="{60911E66-07DC-9D4D-B273-6556FC936134}" type="presParOf" srcId="{99282E2D-69B6-D844-991C-9343354D635B}" destId="{1ABCB608-8933-7B4D-9B11-9114678AF561}" srcOrd="0" destOrd="0" presId="urn:microsoft.com/office/officeart/2008/layout/VerticalCurvedList"/>
    <dgm:cxn modelId="{0B7FD6D5-6A46-2F46-A516-379BC3E02638}" type="presParOf" srcId="{99282E2D-69B6-D844-991C-9343354D635B}" destId="{DB0976C4-8480-404D-BFA3-9CAA01244105}" srcOrd="1" destOrd="0" presId="urn:microsoft.com/office/officeart/2008/layout/VerticalCurvedList"/>
    <dgm:cxn modelId="{082FC535-4B8F-4540-ACE8-B7B9F3DE97A1}" type="presParOf" srcId="{99282E2D-69B6-D844-991C-9343354D635B}" destId="{70DAB527-0F79-C344-A741-6126DC8C8244}" srcOrd="2" destOrd="0" presId="urn:microsoft.com/office/officeart/2008/layout/VerticalCurvedList"/>
    <dgm:cxn modelId="{0A60D2DB-633E-0C41-A292-848BC9BE5A40}" type="presParOf" srcId="{99282E2D-69B6-D844-991C-9343354D635B}" destId="{5160496A-8F8E-7445-9CAB-3FFE686ACB8E}" srcOrd="3" destOrd="0" presId="urn:microsoft.com/office/officeart/2008/layout/VerticalCurvedList"/>
    <dgm:cxn modelId="{0F69AAF5-588C-8C4A-A3F1-252920D55DF8}" type="presParOf" srcId="{1759515A-E8D5-CC4E-B67A-E34C6EDDCB82}" destId="{EF56FE48-4757-ED49-9252-5011734DEC54}" srcOrd="1" destOrd="0" presId="urn:microsoft.com/office/officeart/2008/layout/VerticalCurvedList"/>
    <dgm:cxn modelId="{8FE4EABF-BB26-7046-AF6E-0DC6AA295F20}" type="presParOf" srcId="{1759515A-E8D5-CC4E-B67A-E34C6EDDCB82}" destId="{46C75103-E8E8-024A-9C18-C974B0A0D493}" srcOrd="2" destOrd="0" presId="urn:microsoft.com/office/officeart/2008/layout/VerticalCurvedList"/>
    <dgm:cxn modelId="{9B7DDB8E-7D9B-594F-B04D-8DFF2DAF1409}" type="presParOf" srcId="{46C75103-E8E8-024A-9C18-C974B0A0D493}" destId="{8AAA8652-5EFE-334B-BF8F-767946BD1795}" srcOrd="0" destOrd="0" presId="urn:microsoft.com/office/officeart/2008/layout/VerticalCurvedList"/>
    <dgm:cxn modelId="{D5AB445B-3F78-4E4E-8893-16DEFFA7E46A}" type="presParOf" srcId="{1759515A-E8D5-CC4E-B67A-E34C6EDDCB82}" destId="{ACA06E85-989C-454E-94D0-A1234CA3C0A1}" srcOrd="3" destOrd="0" presId="urn:microsoft.com/office/officeart/2008/layout/VerticalCurvedList"/>
    <dgm:cxn modelId="{D141CEE6-A60E-6242-9572-DC327D27A9FC}" type="presParOf" srcId="{1759515A-E8D5-CC4E-B67A-E34C6EDDCB82}" destId="{5903714B-EC0B-5840-86E2-CFCBB8864E6D}" srcOrd="4" destOrd="0" presId="urn:microsoft.com/office/officeart/2008/layout/VerticalCurvedList"/>
    <dgm:cxn modelId="{0DE955BD-CFC7-AC4E-AA5F-74077F74B7C5}" type="presParOf" srcId="{5903714B-EC0B-5840-86E2-CFCBB8864E6D}" destId="{D375BEBE-6965-7A45-91AB-B0696563E9C3}" srcOrd="0" destOrd="0" presId="urn:microsoft.com/office/officeart/2008/layout/VerticalCurvedList"/>
    <dgm:cxn modelId="{CE5A064F-C901-EA42-8789-6E39FA023D57}" type="presParOf" srcId="{1759515A-E8D5-CC4E-B67A-E34C6EDDCB82}" destId="{4A63ABCA-48C4-724E-9391-46DFD9DBA02F}" srcOrd="5" destOrd="0" presId="urn:microsoft.com/office/officeart/2008/layout/VerticalCurvedList"/>
    <dgm:cxn modelId="{A50DF1A6-45A1-A24F-9A05-648E99A946EE}" type="presParOf" srcId="{1759515A-E8D5-CC4E-B67A-E34C6EDDCB82}" destId="{898268E1-BE1E-6A44-84B2-4124684A8431}" srcOrd="6" destOrd="0" presId="urn:microsoft.com/office/officeart/2008/layout/VerticalCurvedList"/>
    <dgm:cxn modelId="{2274F4B9-5CCF-7D47-AA9A-C53C81920645}" type="presParOf" srcId="{898268E1-BE1E-6A44-84B2-4124684A8431}" destId="{0087901C-3B63-7A46-863F-CD49E2FD16C7}" srcOrd="0" destOrd="0" presId="urn:microsoft.com/office/officeart/2008/layout/VerticalCurvedList"/>
    <dgm:cxn modelId="{2C89F94B-73D5-9545-8BE4-C802E965A651}" type="presParOf" srcId="{1759515A-E8D5-CC4E-B67A-E34C6EDDCB82}" destId="{F7E463CE-51BF-1147-910A-DC8692F77FA0}" srcOrd="7" destOrd="0" presId="urn:microsoft.com/office/officeart/2008/layout/VerticalCurvedList"/>
    <dgm:cxn modelId="{ECD9EE79-549E-414D-A195-41CF56735AA7}" type="presParOf" srcId="{1759515A-E8D5-CC4E-B67A-E34C6EDDCB82}" destId="{6E9D70F7-F500-8B41-891C-AAE9A122579D}" srcOrd="8" destOrd="0" presId="urn:microsoft.com/office/officeart/2008/layout/VerticalCurvedList"/>
    <dgm:cxn modelId="{29C9C4BB-0C93-394F-8360-C7B34849B9EE}" type="presParOf" srcId="{6E9D70F7-F500-8B41-891C-AAE9A122579D}" destId="{34F56CF6-9ED5-494E-AE91-CAA0063ED0FF}"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976C4-8480-404D-BFA3-9CAA01244105}">
      <dsp:nvSpPr>
        <dsp:cNvPr id="0" name=""/>
        <dsp:cNvSpPr/>
      </dsp:nvSpPr>
      <dsp:spPr>
        <a:xfrm>
          <a:off x="-4051237" y="-621842"/>
          <a:ext cx="4827654" cy="4827654"/>
        </a:xfrm>
        <a:prstGeom prst="blockArc">
          <a:avLst>
            <a:gd name="adj1" fmla="val 18900000"/>
            <a:gd name="adj2" fmla="val 2700000"/>
            <a:gd name="adj3" fmla="val 447"/>
          </a:avLst>
        </a:pr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EF56FE48-4757-ED49-9252-5011734DEC54}">
      <dsp:nvSpPr>
        <dsp:cNvPr id="0" name=""/>
        <dsp:cNvSpPr/>
      </dsp:nvSpPr>
      <dsp:spPr>
        <a:xfrm>
          <a:off x="406842" y="275535"/>
          <a:ext cx="7711392" cy="551357"/>
        </a:xfrm>
        <a:prstGeom prst="rect">
          <a:avLst/>
        </a:prstGeom>
        <a:solidFill>
          <a:schemeClr val="accent2">
            <a:lumMod val="20000"/>
            <a:lumOff val="80000"/>
            <a:alpha val="83000"/>
          </a:schemeClr>
        </a:solidFill>
        <a:ln>
          <a:solidFill>
            <a:schemeClr val="accent2">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7640" tIns="45720" rIns="45720" bIns="45720" numCol="1" spcCol="1270" anchor="ctr" anchorCtr="0">
          <a:noAutofit/>
        </a:bodyPr>
        <a:lstStyle/>
        <a:p>
          <a:pPr lvl="0" algn="l" defTabSz="800100">
            <a:lnSpc>
              <a:spcPct val="90000"/>
            </a:lnSpc>
            <a:spcBef>
              <a:spcPct val="0"/>
            </a:spcBef>
            <a:spcAft>
              <a:spcPct val="35000"/>
            </a:spcAft>
          </a:pPr>
          <a:r>
            <a:rPr lang="es-ES" sz="1800" kern="1200"/>
            <a:t>Analizar el contenido de vesículas extracelulares</a:t>
          </a:r>
        </a:p>
      </dsp:txBody>
      <dsp:txXfrm>
        <a:off x="406842" y="275535"/>
        <a:ext cx="7711392" cy="551357"/>
      </dsp:txXfrm>
    </dsp:sp>
    <dsp:sp modelId="{8AAA8652-5EFE-334B-BF8F-767946BD1795}">
      <dsp:nvSpPr>
        <dsp:cNvPr id="0" name=""/>
        <dsp:cNvSpPr/>
      </dsp:nvSpPr>
      <dsp:spPr>
        <a:xfrm>
          <a:off x="62243" y="206615"/>
          <a:ext cx="689197" cy="68919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ACA06E85-989C-454E-94D0-A1234CA3C0A1}">
      <dsp:nvSpPr>
        <dsp:cNvPr id="0" name=""/>
        <dsp:cNvSpPr/>
      </dsp:nvSpPr>
      <dsp:spPr>
        <a:xfrm>
          <a:off x="722948" y="1102715"/>
          <a:ext cx="7395286" cy="551357"/>
        </a:xfrm>
        <a:prstGeom prst="rect">
          <a:avLst/>
        </a:prstGeom>
        <a:solidFill>
          <a:schemeClr val="accent2">
            <a:lumMod val="20000"/>
            <a:lumOff val="80000"/>
            <a:alpha val="83000"/>
          </a:schemeClr>
        </a:solidFill>
        <a:ln>
          <a:solidFill>
            <a:schemeClr val="accent2">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7640" tIns="45720" rIns="45720" bIns="45720" numCol="1" spcCol="1270" anchor="ctr" anchorCtr="0">
          <a:noAutofit/>
        </a:bodyPr>
        <a:lstStyle/>
        <a:p>
          <a:pPr lvl="0" algn="l" defTabSz="800100">
            <a:lnSpc>
              <a:spcPct val="90000"/>
            </a:lnSpc>
            <a:spcBef>
              <a:spcPct val="0"/>
            </a:spcBef>
            <a:spcAft>
              <a:spcPct val="35000"/>
            </a:spcAft>
          </a:pPr>
          <a:r>
            <a:rPr lang="es-ES" sz="1800" kern="1200"/>
            <a:t>Estudiar el papel de las vesículas extracelulares en la proliferación celular</a:t>
          </a:r>
        </a:p>
      </dsp:txBody>
      <dsp:txXfrm>
        <a:off x="722948" y="1102715"/>
        <a:ext cx="7395286" cy="551357"/>
      </dsp:txXfrm>
    </dsp:sp>
    <dsp:sp modelId="{D375BEBE-6965-7A45-91AB-B0696563E9C3}">
      <dsp:nvSpPr>
        <dsp:cNvPr id="0" name=""/>
        <dsp:cNvSpPr/>
      </dsp:nvSpPr>
      <dsp:spPr>
        <a:xfrm>
          <a:off x="378349" y="1033795"/>
          <a:ext cx="689197" cy="68919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4A63ABCA-48C4-724E-9391-46DFD9DBA02F}">
      <dsp:nvSpPr>
        <dsp:cNvPr id="0" name=""/>
        <dsp:cNvSpPr/>
      </dsp:nvSpPr>
      <dsp:spPr>
        <a:xfrm>
          <a:off x="722948" y="1929895"/>
          <a:ext cx="7395286" cy="551357"/>
        </a:xfrm>
        <a:prstGeom prst="rect">
          <a:avLst/>
        </a:prstGeom>
        <a:solidFill>
          <a:schemeClr val="accent2">
            <a:lumMod val="20000"/>
            <a:lumOff val="80000"/>
            <a:alpha val="83000"/>
          </a:schemeClr>
        </a:solidFill>
        <a:ln>
          <a:solidFill>
            <a:schemeClr val="accent2">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7640" tIns="45720" rIns="45720" bIns="45720" numCol="1" spcCol="1270" anchor="ctr" anchorCtr="0">
          <a:noAutofit/>
        </a:bodyPr>
        <a:lstStyle/>
        <a:p>
          <a:pPr lvl="0" algn="l" defTabSz="800100">
            <a:lnSpc>
              <a:spcPct val="90000"/>
            </a:lnSpc>
            <a:spcBef>
              <a:spcPct val="0"/>
            </a:spcBef>
            <a:spcAft>
              <a:spcPct val="35000"/>
            </a:spcAft>
          </a:pPr>
          <a:r>
            <a:rPr lang="es-ES" sz="1800" kern="1200"/>
            <a:t>Estudiar el papel de las vesículas extracelulares en la apoptosis celular</a:t>
          </a:r>
        </a:p>
      </dsp:txBody>
      <dsp:txXfrm>
        <a:off x="722948" y="1929895"/>
        <a:ext cx="7395286" cy="551357"/>
      </dsp:txXfrm>
    </dsp:sp>
    <dsp:sp modelId="{0087901C-3B63-7A46-863F-CD49E2FD16C7}">
      <dsp:nvSpPr>
        <dsp:cNvPr id="0" name=""/>
        <dsp:cNvSpPr/>
      </dsp:nvSpPr>
      <dsp:spPr>
        <a:xfrm>
          <a:off x="372326" y="1860066"/>
          <a:ext cx="689197" cy="68919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F7E463CE-51BF-1147-910A-DC8692F77FA0}">
      <dsp:nvSpPr>
        <dsp:cNvPr id="0" name=""/>
        <dsp:cNvSpPr/>
      </dsp:nvSpPr>
      <dsp:spPr>
        <a:xfrm>
          <a:off x="406842" y="2757075"/>
          <a:ext cx="7711392" cy="551357"/>
        </a:xfrm>
        <a:prstGeom prst="rect">
          <a:avLst/>
        </a:prstGeom>
        <a:solidFill>
          <a:schemeClr val="accent2">
            <a:lumMod val="20000"/>
            <a:lumOff val="80000"/>
            <a:alpha val="83000"/>
          </a:schemeClr>
        </a:solidFill>
        <a:ln>
          <a:solidFill>
            <a:schemeClr val="accent2">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7640" tIns="45720" rIns="45720" bIns="45720" numCol="1" spcCol="1270" anchor="ctr" anchorCtr="0">
          <a:noAutofit/>
        </a:bodyPr>
        <a:lstStyle/>
        <a:p>
          <a:pPr lvl="0" algn="l" defTabSz="800100">
            <a:lnSpc>
              <a:spcPct val="90000"/>
            </a:lnSpc>
            <a:spcBef>
              <a:spcPct val="0"/>
            </a:spcBef>
            <a:spcAft>
              <a:spcPct val="35000"/>
            </a:spcAft>
          </a:pPr>
          <a:r>
            <a:rPr lang="es-ES" sz="1800" kern="1200"/>
            <a:t>Estudiar alguno de los genes diana de los </a:t>
          </a:r>
          <a:r>
            <a:rPr lang="es-ES" sz="1800" kern="1200" err="1"/>
            <a:t>miRNA</a:t>
          </a:r>
          <a:r>
            <a:rPr lang="es-ES" sz="1800" kern="1200"/>
            <a:t> contenidos en las vesículas extracelulares</a:t>
          </a:r>
        </a:p>
      </dsp:txBody>
      <dsp:txXfrm>
        <a:off x="406842" y="2757075"/>
        <a:ext cx="7711392" cy="551357"/>
      </dsp:txXfrm>
    </dsp:sp>
    <dsp:sp modelId="{34F56CF6-9ED5-494E-AE91-CAA0063ED0FF}">
      <dsp:nvSpPr>
        <dsp:cNvPr id="0" name=""/>
        <dsp:cNvSpPr/>
      </dsp:nvSpPr>
      <dsp:spPr>
        <a:xfrm>
          <a:off x="62243" y="2688155"/>
          <a:ext cx="689197" cy="68919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976C4-8480-404D-BFA3-9CAA01244105}">
      <dsp:nvSpPr>
        <dsp:cNvPr id="0" name=""/>
        <dsp:cNvSpPr/>
      </dsp:nvSpPr>
      <dsp:spPr>
        <a:xfrm>
          <a:off x="-7356337" y="-1124305"/>
          <a:ext cx="8753874" cy="8753874"/>
        </a:xfrm>
        <a:prstGeom prst="blockArc">
          <a:avLst>
            <a:gd name="adj1" fmla="val 18900000"/>
            <a:gd name="adj2" fmla="val 2700000"/>
            <a:gd name="adj3" fmla="val 247"/>
          </a:avLst>
        </a:prstGeom>
        <a:noFill/>
        <a:ln w="12700" cap="flat" cmpd="sng" algn="ctr">
          <a:solidFill>
            <a:schemeClr val="accent5">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EF56FE48-4757-ED49-9252-5011734DEC54}">
      <dsp:nvSpPr>
        <dsp:cNvPr id="0" name=""/>
        <dsp:cNvSpPr/>
      </dsp:nvSpPr>
      <dsp:spPr>
        <a:xfrm>
          <a:off x="731123" y="500124"/>
          <a:ext cx="7717815" cy="1000769"/>
        </a:xfrm>
        <a:prstGeom prst="rect">
          <a:avLst/>
        </a:prstGeom>
        <a:solidFill>
          <a:schemeClr val="lt1">
            <a:alpha val="91000"/>
          </a:schemeClr>
        </a:solidFill>
        <a:ln w="127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794361" tIns="45720" rIns="45720" bIns="45720" numCol="1" spcCol="1270" anchor="ctr" anchorCtr="0">
          <a:noAutofit/>
        </a:bodyPr>
        <a:lstStyle/>
        <a:p>
          <a:pPr lvl="0" algn="l" defTabSz="800100">
            <a:lnSpc>
              <a:spcPct val="90000"/>
            </a:lnSpc>
            <a:spcBef>
              <a:spcPct val="0"/>
            </a:spcBef>
            <a:spcAft>
              <a:spcPct val="35000"/>
            </a:spcAft>
          </a:pPr>
          <a:r>
            <a:rPr lang="es-ES" sz="1800" b="1" kern="1200"/>
            <a:t>Las </a:t>
          </a:r>
          <a:r>
            <a:rPr lang="es-ES" sz="1800" b="1" kern="1200" err="1"/>
            <a:t>vesículas</a:t>
          </a:r>
          <a:r>
            <a:rPr lang="es-ES" sz="1800" b="1" kern="1200"/>
            <a:t> extracelulares liberadas por las </a:t>
          </a:r>
          <a:r>
            <a:rPr lang="es-ES" sz="1800" b="1" kern="1200" err="1"/>
            <a:t>células</a:t>
          </a:r>
          <a:r>
            <a:rPr lang="es-ES" sz="1800" b="1" kern="1200"/>
            <a:t> mononucleares tratadas con </a:t>
          </a:r>
          <a:r>
            <a:rPr lang="es-ES" sz="1800" b="1" kern="1200" err="1"/>
            <a:t>genisteína</a:t>
          </a:r>
          <a:r>
            <a:rPr lang="es-ES" sz="1800" b="1" kern="1200"/>
            <a:t> contienen 18 </a:t>
          </a:r>
          <a:r>
            <a:rPr lang="es-ES" sz="1800" b="1" kern="1200" err="1"/>
            <a:t>miRNA</a:t>
          </a:r>
          <a:r>
            <a:rPr lang="es-ES" sz="1800" b="1" kern="1200"/>
            <a:t> significativos, 17 </a:t>
          </a:r>
          <a:r>
            <a:rPr lang="es-ES" sz="1800" b="1" kern="1200" err="1"/>
            <a:t>infraexpresados</a:t>
          </a:r>
          <a:r>
            <a:rPr lang="es-ES" sz="1800" b="1" kern="1200"/>
            <a:t> y 1 </a:t>
          </a:r>
          <a:r>
            <a:rPr lang="es-ES" sz="1800" b="1" kern="1200" err="1"/>
            <a:t>sobreexpresado</a:t>
          </a:r>
          <a:r>
            <a:rPr lang="es-ES" sz="1800" b="1" kern="1200"/>
            <a:t> con respecto al control</a:t>
          </a:r>
          <a:r>
            <a:rPr lang="es-ES" sz="1800" kern="1200"/>
            <a:t>. </a:t>
          </a:r>
        </a:p>
      </dsp:txBody>
      <dsp:txXfrm>
        <a:off x="731123" y="500124"/>
        <a:ext cx="7717815" cy="1000769"/>
      </dsp:txXfrm>
    </dsp:sp>
    <dsp:sp modelId="{8AAA8652-5EFE-334B-BF8F-767946BD1795}">
      <dsp:nvSpPr>
        <dsp:cNvPr id="0" name=""/>
        <dsp:cNvSpPr/>
      </dsp:nvSpPr>
      <dsp:spPr>
        <a:xfrm>
          <a:off x="105642" y="375028"/>
          <a:ext cx="1250962" cy="12509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ACA06E85-989C-454E-94D0-A1234CA3C0A1}">
      <dsp:nvSpPr>
        <dsp:cNvPr id="0" name=""/>
        <dsp:cNvSpPr/>
      </dsp:nvSpPr>
      <dsp:spPr>
        <a:xfrm>
          <a:off x="1304888" y="2001539"/>
          <a:ext cx="7144051" cy="1000769"/>
        </a:xfrm>
        <a:prstGeom prst="rect">
          <a:avLst/>
        </a:prstGeom>
        <a:solidFill>
          <a:schemeClr val="lt1">
            <a:alpha val="91000"/>
          </a:schemeClr>
        </a:solidFill>
        <a:ln w="127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794361" tIns="45720" rIns="45720" bIns="45720" numCol="1" spcCol="1270" anchor="ctr" anchorCtr="0">
          <a:noAutofit/>
        </a:bodyPr>
        <a:lstStyle/>
        <a:p>
          <a:pPr lvl="0" algn="l" defTabSz="800100">
            <a:lnSpc>
              <a:spcPct val="90000"/>
            </a:lnSpc>
            <a:spcBef>
              <a:spcPct val="0"/>
            </a:spcBef>
            <a:spcAft>
              <a:spcPct val="35000"/>
            </a:spcAft>
          </a:pPr>
          <a:r>
            <a:rPr lang="es-ES" sz="1800" b="1" kern="1200"/>
            <a:t>Se han localizado genes diana de los </a:t>
          </a:r>
          <a:r>
            <a:rPr lang="es-ES" sz="1800" b="1" kern="1200" err="1"/>
            <a:t>miRNA</a:t>
          </a:r>
          <a:r>
            <a:rPr lang="es-ES" sz="1800" b="1" kern="1200"/>
            <a:t>, presentes en las </a:t>
          </a:r>
          <a:r>
            <a:rPr lang="es-ES" sz="1800" b="1" kern="1200" err="1"/>
            <a:t>VEs</a:t>
          </a:r>
          <a:r>
            <a:rPr lang="es-ES" sz="1800" b="1" kern="1200"/>
            <a:t>, que </a:t>
          </a:r>
          <a:r>
            <a:rPr lang="es-ES" sz="1800" b="1" kern="1200" err="1"/>
            <a:t>están</a:t>
          </a:r>
          <a:r>
            <a:rPr lang="es-ES" sz="1800" b="1" kern="1200"/>
            <a:t> implicados en la </a:t>
          </a:r>
          <a:r>
            <a:rPr lang="es-ES" sz="1800" b="1" kern="1200" err="1"/>
            <a:t>regulación</a:t>
          </a:r>
          <a:r>
            <a:rPr lang="es-ES" sz="1800" b="1" kern="1200"/>
            <a:t> del ciclo celular. </a:t>
          </a:r>
        </a:p>
      </dsp:txBody>
      <dsp:txXfrm>
        <a:off x="1304888" y="2001539"/>
        <a:ext cx="7144051" cy="1000769"/>
      </dsp:txXfrm>
    </dsp:sp>
    <dsp:sp modelId="{D375BEBE-6965-7A45-91AB-B0696563E9C3}">
      <dsp:nvSpPr>
        <dsp:cNvPr id="0" name=""/>
        <dsp:cNvSpPr/>
      </dsp:nvSpPr>
      <dsp:spPr>
        <a:xfrm>
          <a:off x="679406" y="1876443"/>
          <a:ext cx="1250962" cy="12509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4A63ABCA-48C4-724E-9391-46DFD9DBA02F}">
      <dsp:nvSpPr>
        <dsp:cNvPr id="0" name=""/>
        <dsp:cNvSpPr/>
      </dsp:nvSpPr>
      <dsp:spPr>
        <a:xfrm>
          <a:off x="1304888" y="3502954"/>
          <a:ext cx="7144051" cy="1000769"/>
        </a:xfrm>
        <a:prstGeom prst="rect">
          <a:avLst/>
        </a:prstGeom>
        <a:solidFill>
          <a:schemeClr val="lt1">
            <a:alpha val="91000"/>
          </a:schemeClr>
        </a:solidFill>
        <a:ln w="127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794361" tIns="45720" rIns="45720" bIns="45720" numCol="1" spcCol="1270" anchor="ctr" anchorCtr="0">
          <a:noAutofit/>
        </a:bodyPr>
        <a:lstStyle/>
        <a:p>
          <a:pPr lvl="0" algn="l" defTabSz="800100">
            <a:lnSpc>
              <a:spcPct val="90000"/>
            </a:lnSpc>
            <a:spcBef>
              <a:spcPct val="0"/>
            </a:spcBef>
            <a:spcAft>
              <a:spcPct val="35000"/>
            </a:spcAft>
          </a:pPr>
          <a:r>
            <a:rPr lang="es-ES" sz="1800" b="1" kern="1200"/>
            <a:t>El tratamiento </a:t>
          </a:r>
          <a:r>
            <a:rPr lang="es-ES" sz="1800" b="1" i="1" kern="1200"/>
            <a:t>in vitro </a:t>
          </a:r>
          <a:r>
            <a:rPr lang="es-ES" sz="1800" b="1" kern="1200"/>
            <a:t>con </a:t>
          </a:r>
          <a:r>
            <a:rPr lang="es-ES" sz="1800" b="1" kern="1200" err="1"/>
            <a:t>vesículas</a:t>
          </a:r>
          <a:r>
            <a:rPr lang="es-ES" sz="1800" b="1" kern="1200"/>
            <a:t> extracelulares liberadas por </a:t>
          </a:r>
          <a:r>
            <a:rPr lang="es-ES" sz="1800" b="1" kern="1200" err="1"/>
            <a:t>células</a:t>
          </a:r>
          <a:r>
            <a:rPr lang="es-ES" sz="1800" b="1" kern="1200"/>
            <a:t> mononucleares tratadas con </a:t>
          </a:r>
          <a:r>
            <a:rPr lang="es-ES" sz="1800" b="1" kern="1200" err="1"/>
            <a:t>genisteína</a:t>
          </a:r>
          <a:r>
            <a:rPr lang="es-ES" sz="1800" b="1" kern="1200"/>
            <a:t> inducen una </a:t>
          </a:r>
          <a:r>
            <a:rPr lang="es-ES" sz="1800" b="1" kern="1200" err="1"/>
            <a:t>disminución</a:t>
          </a:r>
          <a:r>
            <a:rPr lang="es-ES" sz="1800" b="1" kern="1200"/>
            <a:t> significativa de la fase G2/M en las </a:t>
          </a:r>
          <a:r>
            <a:rPr lang="es-ES" sz="1800" b="1" kern="1200" err="1"/>
            <a:t>células</a:t>
          </a:r>
          <a:r>
            <a:rPr lang="es-ES" sz="1800" b="1" kern="1200"/>
            <a:t> tumorales. </a:t>
          </a:r>
        </a:p>
      </dsp:txBody>
      <dsp:txXfrm>
        <a:off x="1304888" y="3502954"/>
        <a:ext cx="7144051" cy="1000769"/>
      </dsp:txXfrm>
    </dsp:sp>
    <dsp:sp modelId="{0087901C-3B63-7A46-863F-CD49E2FD16C7}">
      <dsp:nvSpPr>
        <dsp:cNvPr id="0" name=""/>
        <dsp:cNvSpPr/>
      </dsp:nvSpPr>
      <dsp:spPr>
        <a:xfrm>
          <a:off x="668473" y="3376207"/>
          <a:ext cx="1250962" cy="12509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 modelId="{F7E463CE-51BF-1147-910A-DC8692F77FA0}">
      <dsp:nvSpPr>
        <dsp:cNvPr id="0" name=""/>
        <dsp:cNvSpPr/>
      </dsp:nvSpPr>
      <dsp:spPr>
        <a:xfrm>
          <a:off x="731123" y="5004369"/>
          <a:ext cx="7717815" cy="1000769"/>
        </a:xfrm>
        <a:prstGeom prst="rect">
          <a:avLst/>
        </a:prstGeom>
        <a:solidFill>
          <a:schemeClr val="lt1">
            <a:alpha val="91000"/>
          </a:schemeClr>
        </a:solidFill>
        <a:ln w="12700" cap="flat" cmpd="sng" algn="ctr">
          <a:solidFill>
            <a:schemeClr val="accent1"/>
          </a:solidFill>
          <a:prstDash val="solid"/>
          <a:miter lim="800000"/>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794361" tIns="45720" rIns="45720" bIns="45720" numCol="1" spcCol="1270" anchor="ctr" anchorCtr="0">
          <a:noAutofit/>
        </a:bodyPr>
        <a:lstStyle/>
        <a:p>
          <a:pPr lvl="0" algn="l" defTabSz="800100">
            <a:lnSpc>
              <a:spcPct val="90000"/>
            </a:lnSpc>
            <a:spcBef>
              <a:spcPct val="0"/>
            </a:spcBef>
            <a:spcAft>
              <a:spcPct val="35000"/>
            </a:spcAft>
            <a:buNone/>
          </a:pPr>
          <a:r>
            <a:rPr lang="es-ES" sz="1800" b="1" kern="1200"/>
            <a:t>El tratamiento </a:t>
          </a:r>
          <a:r>
            <a:rPr lang="es-ES" sz="1800" b="1" i="1" kern="1200"/>
            <a:t>in vitro </a:t>
          </a:r>
          <a:r>
            <a:rPr lang="es-ES" sz="1800" b="1" kern="1200"/>
            <a:t>con </a:t>
          </a:r>
          <a:r>
            <a:rPr lang="es-ES" sz="1800" b="1" kern="1200" err="1"/>
            <a:t>vesículas</a:t>
          </a:r>
          <a:r>
            <a:rPr lang="es-ES" sz="1800" b="1" kern="1200"/>
            <a:t> extracelulares de </a:t>
          </a:r>
          <a:r>
            <a:rPr lang="es-ES" sz="1800" b="1" kern="1200" err="1"/>
            <a:t>células</a:t>
          </a:r>
          <a:r>
            <a:rPr lang="es-ES" sz="1800" b="1" kern="1200"/>
            <a:t> mononucleares tratadas con </a:t>
          </a:r>
          <a:r>
            <a:rPr lang="es-ES" sz="1800" b="1" kern="1200" err="1"/>
            <a:t>genisteína</a:t>
          </a:r>
          <a:r>
            <a:rPr lang="es-ES" sz="1800" b="1" kern="1200"/>
            <a:t> no genera cambios significativos en la apoptosis de las </a:t>
          </a:r>
          <a:r>
            <a:rPr lang="es-ES" sz="1800" b="1" kern="1200" err="1"/>
            <a:t>células</a:t>
          </a:r>
          <a:r>
            <a:rPr lang="es-ES" sz="1800" b="1" kern="1200"/>
            <a:t> tumorales. </a:t>
          </a:r>
        </a:p>
      </dsp:txBody>
      <dsp:txXfrm>
        <a:off x="731123" y="5004369"/>
        <a:ext cx="7717815" cy="1000769"/>
      </dsp:txXfrm>
    </dsp:sp>
    <dsp:sp modelId="{34F56CF6-9ED5-494E-AE91-CAA0063ED0FF}">
      <dsp:nvSpPr>
        <dsp:cNvPr id="0" name=""/>
        <dsp:cNvSpPr/>
      </dsp:nvSpPr>
      <dsp:spPr>
        <a:xfrm>
          <a:off x="105642" y="4879273"/>
          <a:ext cx="1250962" cy="125096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lumMod val="75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E0A84-C742-644C-ADA1-D1F357A67E9C}" type="datetimeFigureOut">
              <a:rPr lang="es-ES" smtClean="0"/>
              <a:t>16/07/2019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49333-26E8-F544-B917-6B8924443F50}" type="slidenum">
              <a:rPr lang="es-ES" smtClean="0"/>
              <a:t>‹Nº›</a:t>
            </a:fld>
            <a:endParaRPr lang="es-ES"/>
          </a:p>
        </p:txBody>
      </p:sp>
    </p:spTree>
    <p:extLst>
      <p:ext uri="{BB962C8B-B14F-4D97-AF65-F5344CB8AC3E}">
        <p14:creationId xmlns:p14="http://schemas.microsoft.com/office/powerpoint/2010/main" val="1147442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Buenos días, soy Elisa Sánchez, y con permiso del tribunal comenzaré con la defensa de mi Trabajo de Fin de Máster titulado: estudio del efecto </a:t>
            </a:r>
            <a:r>
              <a:rPr lang="es-ES" dirty="0" err="1"/>
              <a:t>antitum</a:t>
            </a:r>
            <a:r>
              <a:rPr lang="es-ES" dirty="0"/>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1</a:t>
            </a:fld>
            <a:endParaRPr lang="es-ES"/>
          </a:p>
        </p:txBody>
      </p:sp>
    </p:spTree>
    <p:extLst>
      <p:ext uri="{BB962C8B-B14F-4D97-AF65-F5344CB8AC3E}">
        <p14:creationId xmlns:p14="http://schemas.microsoft.com/office/powerpoint/2010/main" val="2169493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Una de ellas es el cáncer, una de las enfermedades de más relevancia por ser la segunda causa de muerte tras las enfermedades cardíacas. Se desarrolla por un exceso de proliferación celular de manera incontrolada gracias a las capacidades que adquieren las células tumorales, que son las representadas en la imagen.</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10</a:t>
            </a:fld>
            <a:endParaRPr lang="es-ES"/>
          </a:p>
        </p:txBody>
      </p:sp>
    </p:spTree>
    <p:extLst>
      <p:ext uri="{BB962C8B-B14F-4D97-AF65-F5344CB8AC3E}">
        <p14:creationId xmlns:p14="http://schemas.microsoft.com/office/powerpoint/2010/main" val="212925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Una de las causas que lo origina son los malos hábitos alimenticios y estilos de vida que generan una inflamación crónica en el organismo junto con daños en la mucosa intestinal por un exceso de producción de ROS. Por ello, para tratar de controlar la progresión del cáncer se han llevado a cabo estudios  que demuestran la importancia de compuestos </a:t>
            </a:r>
            <a:r>
              <a:rPr lang="es-ES" err="1"/>
              <a:t>bioactivos</a:t>
            </a:r>
            <a:r>
              <a:rPr lang="es-ES"/>
              <a:t> como agentes antitumorales modulando proliferación, supervivencia e invasión del cáncer. Entre ellos, están los </a:t>
            </a:r>
            <a:r>
              <a:rPr lang="es-ES" err="1"/>
              <a:t>polifenoles</a:t>
            </a:r>
            <a:r>
              <a:rPr lang="es-ES"/>
              <a:t>. Un ejemplo es este trabajo con </a:t>
            </a:r>
            <a:r>
              <a:rPr lang="es-ES" err="1"/>
              <a:t>genisteína</a:t>
            </a:r>
            <a:r>
              <a:rPr lang="es-ES"/>
              <a:t> de Zhang donde vieron se detenía la fase G2/M significativamente.</a:t>
            </a:r>
          </a:p>
          <a:p>
            <a:endParaRPr lang="es-ES"/>
          </a:p>
        </p:txBody>
      </p:sp>
      <p:sp>
        <p:nvSpPr>
          <p:cNvPr id="4" name="Marcador de número de diapositiva 3"/>
          <p:cNvSpPr>
            <a:spLocks noGrp="1"/>
          </p:cNvSpPr>
          <p:nvPr>
            <p:ph type="sldNum" sz="quarter" idx="5"/>
          </p:nvPr>
        </p:nvSpPr>
        <p:spPr/>
        <p:txBody>
          <a:bodyPr/>
          <a:lstStyle/>
          <a:p>
            <a:fld id="{B4F49333-26E8-F544-B917-6B8924443F50}" type="slidenum">
              <a:rPr lang="es-ES" smtClean="0"/>
              <a:t>11</a:t>
            </a:fld>
            <a:endParaRPr lang="es-ES"/>
          </a:p>
        </p:txBody>
      </p:sp>
    </p:spTree>
    <p:extLst>
      <p:ext uri="{BB962C8B-B14F-4D97-AF65-F5344CB8AC3E}">
        <p14:creationId xmlns:p14="http://schemas.microsoft.com/office/powerpoint/2010/main" val="376059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Partiendo de toda esta información desarrollamos la </a:t>
            </a:r>
            <a:r>
              <a:rPr lang="es-ES" err="1"/>
              <a:t>hipotésis</a:t>
            </a:r>
            <a:r>
              <a:rPr lang="es-ES"/>
              <a:t> y los objetivos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12</a:t>
            </a:fld>
            <a:endParaRPr lang="es-ES"/>
          </a:p>
        </p:txBody>
      </p:sp>
    </p:spTree>
    <p:extLst>
      <p:ext uri="{BB962C8B-B14F-4D97-AF65-F5344CB8AC3E}">
        <p14:creationId xmlns:p14="http://schemas.microsoft.com/office/powerpoint/2010/main" val="10439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El objetivo general propuesto fue: </a:t>
            </a:r>
            <a:r>
              <a:rPr lang="es-ES" sz="1200"/>
              <a:t>Estudiar el efecto de las </a:t>
            </a:r>
            <a:r>
              <a:rPr lang="es-ES" sz="1200" err="1"/>
              <a:t>vesículas</a:t>
            </a:r>
            <a:r>
              <a:rPr lang="es-ES" sz="1200"/>
              <a:t> extracelulares, liberadas por </a:t>
            </a:r>
            <a:r>
              <a:rPr lang="es-ES" sz="1200" err="1"/>
              <a:t>células</a:t>
            </a:r>
            <a:r>
              <a:rPr lang="es-ES" sz="1200"/>
              <a:t> mononucleares tratadas con </a:t>
            </a:r>
            <a:r>
              <a:rPr lang="es-ES" sz="1200" err="1"/>
              <a:t>genisteína</a:t>
            </a:r>
            <a:r>
              <a:rPr lang="es-ES" sz="1200"/>
              <a:t>, sobre </a:t>
            </a:r>
            <a:r>
              <a:rPr lang="es-ES" sz="1200" err="1"/>
              <a:t>células</a:t>
            </a:r>
            <a:r>
              <a:rPr lang="es-ES" sz="1200"/>
              <a:t> tumorales.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Y los específicos: nombrar</a:t>
            </a:r>
          </a:p>
          <a:p>
            <a:endParaRPr lang="es-ES"/>
          </a:p>
        </p:txBody>
      </p:sp>
      <p:sp>
        <p:nvSpPr>
          <p:cNvPr id="4" name="Marcador de número de diapositiva 3"/>
          <p:cNvSpPr>
            <a:spLocks noGrp="1"/>
          </p:cNvSpPr>
          <p:nvPr>
            <p:ph type="sldNum" sz="quarter" idx="5"/>
          </p:nvPr>
        </p:nvSpPr>
        <p:spPr/>
        <p:txBody>
          <a:bodyPr/>
          <a:lstStyle/>
          <a:p>
            <a:fld id="{B4F49333-26E8-F544-B917-6B8924443F50}" type="slidenum">
              <a:rPr lang="es-ES" smtClean="0"/>
              <a:t>14</a:t>
            </a:fld>
            <a:endParaRPr lang="es-ES"/>
          </a:p>
        </p:txBody>
      </p:sp>
    </p:spTree>
    <p:extLst>
      <p:ext uri="{BB962C8B-B14F-4D97-AF65-F5344CB8AC3E}">
        <p14:creationId xmlns:p14="http://schemas.microsoft.com/office/powerpoint/2010/main" val="265730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Para llevar a cabo estos objetivos, utilizamos los siguientes materiales y métodos.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15</a:t>
            </a:fld>
            <a:endParaRPr lang="es-ES"/>
          </a:p>
        </p:txBody>
      </p:sp>
    </p:spTree>
    <p:extLst>
      <p:ext uri="{BB962C8B-B14F-4D97-AF65-F5344CB8AC3E}">
        <p14:creationId xmlns:p14="http://schemas.microsoft.com/office/powerpoint/2010/main" val="107949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TUBOS FICOLL</a:t>
            </a:r>
          </a:p>
          <a:p>
            <a:r>
              <a:rPr lang="es-ES" dirty="0"/>
              <a:t>Chicas 18-25 años con consentimiento firmado</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16</a:t>
            </a:fld>
            <a:endParaRPr lang="es-ES"/>
          </a:p>
        </p:txBody>
      </p:sp>
    </p:spTree>
    <p:extLst>
      <p:ext uri="{BB962C8B-B14F-4D97-AF65-F5344CB8AC3E}">
        <p14:creationId xmlns:p14="http://schemas.microsoft.com/office/powerpoint/2010/main" val="2187704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De las </a:t>
            </a:r>
            <a:r>
              <a:rPr lang="es-ES" sz="1200" kern="1200" dirty="0" err="1">
                <a:solidFill>
                  <a:schemeClr val="tx1"/>
                </a:solidFill>
                <a:effectLst/>
                <a:latin typeface="+mn-lt"/>
                <a:ea typeface="+mn-ea"/>
                <a:cs typeface="+mn-cs"/>
              </a:rPr>
              <a:t>VEs</a:t>
            </a:r>
            <a:r>
              <a:rPr lang="es-ES" sz="1200" kern="1200" dirty="0">
                <a:solidFill>
                  <a:schemeClr val="tx1"/>
                </a:solidFill>
                <a:effectLst/>
                <a:latin typeface="+mn-lt"/>
                <a:ea typeface="+mn-ea"/>
                <a:cs typeface="+mn-cs"/>
              </a:rPr>
              <a:t> se determinaron los </a:t>
            </a:r>
            <a:r>
              <a:rPr lang="es-ES" sz="1200" kern="1200" dirty="0" err="1">
                <a:solidFill>
                  <a:schemeClr val="tx1"/>
                </a:solidFill>
                <a:effectLst/>
                <a:latin typeface="+mn-lt"/>
                <a:ea typeface="+mn-ea"/>
                <a:cs typeface="+mn-cs"/>
              </a:rPr>
              <a:t>miRNA</a:t>
            </a:r>
            <a:r>
              <a:rPr lang="es-ES" sz="1200" kern="1200" dirty="0">
                <a:solidFill>
                  <a:schemeClr val="tx1"/>
                </a:solidFill>
                <a:effectLst/>
                <a:latin typeface="+mn-lt"/>
                <a:ea typeface="+mn-ea"/>
                <a:cs typeface="+mn-cs"/>
              </a:rPr>
              <a:t> mediante un </a:t>
            </a:r>
            <a:r>
              <a:rPr lang="es-ES" sz="1200" kern="1200" dirty="0" err="1">
                <a:solidFill>
                  <a:schemeClr val="tx1"/>
                </a:solidFill>
                <a:effectLst/>
                <a:latin typeface="+mn-lt"/>
                <a:ea typeface="+mn-ea"/>
                <a:cs typeface="+mn-cs"/>
              </a:rPr>
              <a:t>GeneChip</a:t>
            </a:r>
            <a:r>
              <a:rPr lang="es-ES" sz="1200" kern="1200" dirty="0">
                <a:solidFill>
                  <a:schemeClr val="tx1"/>
                </a:solidFill>
                <a:effectLst/>
                <a:latin typeface="+mn-lt"/>
                <a:ea typeface="+mn-ea"/>
                <a:cs typeface="+mn-cs"/>
              </a:rPr>
              <a:t> de </a:t>
            </a:r>
            <a:r>
              <a:rPr lang="es-ES" sz="1200" kern="1200" dirty="0" err="1">
                <a:solidFill>
                  <a:schemeClr val="tx1"/>
                </a:solidFill>
                <a:effectLst/>
                <a:latin typeface="+mn-lt"/>
                <a:ea typeface="+mn-ea"/>
                <a:cs typeface="+mn-cs"/>
              </a:rPr>
              <a:t>afimetrix</a:t>
            </a:r>
            <a:r>
              <a:rPr lang="es-ES" sz="1200" kern="1200" dirty="0">
                <a:solidFill>
                  <a:schemeClr val="tx1"/>
                </a:solidFill>
                <a:effectLst/>
                <a:latin typeface="+mn-lt"/>
                <a:ea typeface="+mn-ea"/>
                <a:cs typeface="+mn-cs"/>
              </a:rPr>
              <a:t> y se utilizaron las plataformas Target </a:t>
            </a:r>
            <a:r>
              <a:rPr lang="es-ES" sz="1200" kern="1200" dirty="0" err="1">
                <a:solidFill>
                  <a:schemeClr val="tx1"/>
                </a:solidFill>
                <a:effectLst/>
                <a:latin typeface="+mn-lt"/>
                <a:ea typeface="+mn-ea"/>
                <a:cs typeface="+mn-cs"/>
              </a:rPr>
              <a:t>Scan</a:t>
            </a:r>
            <a:r>
              <a:rPr lang="es-ES" sz="1200" kern="1200" dirty="0">
                <a:solidFill>
                  <a:schemeClr val="tx1"/>
                </a:solidFill>
                <a:effectLst/>
                <a:latin typeface="+mn-lt"/>
                <a:ea typeface="+mn-ea"/>
                <a:cs typeface="+mn-cs"/>
              </a:rPr>
              <a:t> y </a:t>
            </a:r>
            <a:r>
              <a:rPr lang="es-ES" sz="1200" kern="1200" dirty="0" err="1">
                <a:solidFill>
                  <a:schemeClr val="tx1"/>
                </a:solidFill>
                <a:effectLst/>
                <a:latin typeface="+mn-lt"/>
                <a:ea typeface="+mn-ea"/>
                <a:cs typeface="+mn-cs"/>
              </a:rPr>
              <a:t>TarBase</a:t>
            </a:r>
            <a:r>
              <a:rPr lang="es-ES" sz="1200" kern="1200" dirty="0">
                <a:solidFill>
                  <a:schemeClr val="tx1"/>
                </a:solidFill>
                <a:effectLst/>
                <a:latin typeface="+mn-lt"/>
                <a:ea typeface="+mn-ea"/>
                <a:cs typeface="+mn-cs"/>
              </a:rPr>
              <a:t> para determinar qué genes eran diana de estos </a:t>
            </a:r>
            <a:r>
              <a:rPr lang="es-ES" sz="1200" kern="1200" dirty="0" err="1">
                <a:solidFill>
                  <a:schemeClr val="tx1"/>
                </a:solidFill>
                <a:effectLst/>
                <a:latin typeface="+mn-lt"/>
                <a:ea typeface="+mn-ea"/>
                <a:cs typeface="+mn-cs"/>
              </a:rPr>
              <a:t>miRNA</a:t>
            </a:r>
            <a:r>
              <a:rPr lang="es-ES" sz="120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B4F49333-26E8-F544-B917-6B8924443F50}" type="slidenum">
              <a:rPr lang="es-ES" smtClean="0"/>
              <a:t>17</a:t>
            </a:fld>
            <a:endParaRPr lang="es-ES"/>
          </a:p>
        </p:txBody>
      </p:sp>
    </p:spTree>
    <p:extLst>
      <p:ext uri="{BB962C8B-B14F-4D97-AF65-F5344CB8AC3E}">
        <p14:creationId xmlns:p14="http://schemas.microsoft.com/office/powerpoint/2010/main" val="2848772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partir esta experimentación obtuvimos los siguientes resultados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20</a:t>
            </a:fld>
            <a:endParaRPr lang="es-ES"/>
          </a:p>
        </p:txBody>
      </p:sp>
    </p:spTree>
    <p:extLst>
      <p:ext uri="{BB962C8B-B14F-4D97-AF65-F5344CB8AC3E}">
        <p14:creationId xmlns:p14="http://schemas.microsoft.com/office/powerpoint/2010/main" val="1163860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Análisis del perfil de expresión de los </a:t>
            </a:r>
            <a:r>
              <a:rPr lang="es-ES" dirty="0" err="1"/>
              <a:t>miRNA</a:t>
            </a:r>
            <a:r>
              <a:rPr lang="es-ES" dirty="0"/>
              <a:t>. Por medio de un análisis de componentes vimos que los grupos de </a:t>
            </a:r>
            <a:r>
              <a:rPr lang="es-ES" dirty="0" err="1"/>
              <a:t>VEs</a:t>
            </a:r>
            <a:r>
              <a:rPr lang="es-ES" dirty="0"/>
              <a:t> procedentes de células mononucleares tratadas con </a:t>
            </a:r>
            <a:r>
              <a:rPr lang="es-ES" dirty="0" err="1"/>
              <a:t>genisteína</a:t>
            </a:r>
            <a:r>
              <a:rPr lang="es-ES" dirty="0"/>
              <a:t> (elipse azul)  y con DMSO (elipse gris) tenían un patrón  de expresión diferente. </a:t>
            </a:r>
          </a:p>
          <a:p>
            <a:r>
              <a:rPr lang="es-ES" dirty="0"/>
              <a:t>Además, se realizó un filtrado con un p valor menor a 0,05 y un </a:t>
            </a:r>
            <a:r>
              <a:rPr lang="es-ES" dirty="0" err="1"/>
              <a:t>fold</a:t>
            </a:r>
            <a:r>
              <a:rPr lang="es-ES" dirty="0"/>
              <a:t> </a:t>
            </a:r>
            <a:r>
              <a:rPr lang="es-ES" dirty="0" err="1"/>
              <a:t>change</a:t>
            </a:r>
            <a:r>
              <a:rPr lang="es-ES" dirty="0"/>
              <a:t> de 2 de todos los RNA obtenidos con el </a:t>
            </a:r>
            <a:r>
              <a:rPr lang="es-ES" dirty="0" err="1"/>
              <a:t>GeneChip</a:t>
            </a:r>
            <a:r>
              <a:rPr lang="es-ES" dirty="0"/>
              <a:t> del que obtuvimos como resultado 18 </a:t>
            </a:r>
            <a:r>
              <a:rPr lang="es-ES" dirty="0" err="1"/>
              <a:t>miRNA</a:t>
            </a:r>
            <a:r>
              <a:rPr lang="es-ES" dirty="0"/>
              <a:t> significativos procedentes de </a:t>
            </a:r>
            <a:r>
              <a:rPr lang="es-ES" dirty="0" err="1"/>
              <a:t>VEs</a:t>
            </a:r>
            <a:r>
              <a:rPr lang="es-ES" dirty="0"/>
              <a:t> liberadas por células mononucleares tratadas con </a:t>
            </a:r>
            <a:r>
              <a:rPr lang="es-ES" dirty="0" err="1"/>
              <a:t>genisteína</a:t>
            </a:r>
            <a:r>
              <a:rPr lang="es-ES" dirty="0"/>
              <a:t>. 17 de ellos estaban </a:t>
            </a:r>
            <a:r>
              <a:rPr lang="es-ES" dirty="0" err="1"/>
              <a:t>infraexpresados</a:t>
            </a:r>
            <a:r>
              <a:rPr lang="es-ES" dirty="0"/>
              <a:t> y 1 </a:t>
            </a:r>
            <a:r>
              <a:rPr lang="es-ES" dirty="0" err="1"/>
              <a:t>sobreexpresado</a:t>
            </a:r>
            <a:r>
              <a:rPr lang="es-ES" dirty="0"/>
              <a:t>.</a:t>
            </a:r>
          </a:p>
          <a:p>
            <a:r>
              <a:rPr lang="es-ES" dirty="0"/>
              <a:t>Actualmente, son escasos </a:t>
            </a:r>
            <a:r>
              <a:rPr lang="es-ES" sz="1200" kern="1200" dirty="0">
                <a:solidFill>
                  <a:schemeClr val="tx1"/>
                </a:solidFill>
                <a:effectLst/>
                <a:latin typeface="+mn-lt"/>
                <a:ea typeface="+mn-ea"/>
                <a:cs typeface="+mn-cs"/>
              </a:rPr>
              <a:t>los estudios acerca de nuestros RNA significativos, por ejemplo del mi 92b 5p si que hay bibliografía pero de nuestro </a:t>
            </a:r>
            <a:r>
              <a:rPr lang="es-ES" sz="1200" kern="1200" dirty="0" err="1">
                <a:solidFill>
                  <a:schemeClr val="tx1"/>
                </a:solidFill>
                <a:effectLst/>
                <a:latin typeface="+mn-lt"/>
                <a:ea typeface="+mn-ea"/>
                <a:cs typeface="+mn-cs"/>
              </a:rPr>
              <a:t>miRNA</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sobreexpresado</a:t>
            </a:r>
            <a:r>
              <a:rPr lang="es-ES" sz="1200" kern="1200" dirty="0">
                <a:solidFill>
                  <a:schemeClr val="tx1"/>
                </a:solidFill>
                <a:effectLst/>
                <a:latin typeface="+mn-lt"/>
                <a:ea typeface="+mn-ea"/>
                <a:cs typeface="+mn-cs"/>
              </a:rPr>
              <a:t> no existe ningún estudio.</a:t>
            </a:r>
            <a:endParaRPr lang="es-ES" dirty="0"/>
          </a:p>
        </p:txBody>
      </p:sp>
      <p:sp>
        <p:nvSpPr>
          <p:cNvPr id="4" name="Marcador de número de diapositiva 3"/>
          <p:cNvSpPr>
            <a:spLocks noGrp="1"/>
          </p:cNvSpPr>
          <p:nvPr>
            <p:ph type="sldNum" sz="quarter" idx="5"/>
          </p:nvPr>
        </p:nvSpPr>
        <p:spPr/>
        <p:txBody>
          <a:bodyPr/>
          <a:lstStyle/>
          <a:p>
            <a:fld id="{B4F49333-26E8-F544-B917-6B8924443F50}" type="slidenum">
              <a:rPr lang="es-ES" smtClean="0"/>
              <a:t>21</a:t>
            </a:fld>
            <a:endParaRPr lang="es-ES"/>
          </a:p>
        </p:txBody>
      </p:sp>
    </p:spTree>
    <p:extLst>
      <p:ext uri="{BB962C8B-B14F-4D97-AF65-F5344CB8AC3E}">
        <p14:creationId xmlns:p14="http://schemas.microsoft.com/office/powerpoint/2010/main" val="181543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Empleando bases de datos (</a:t>
            </a:r>
            <a:r>
              <a:rPr lang="es-ES" dirty="0" err="1"/>
              <a:t>Targetscan</a:t>
            </a:r>
            <a:r>
              <a:rPr lang="es-ES" dirty="0"/>
              <a:t> y </a:t>
            </a:r>
            <a:r>
              <a:rPr lang="es-ES" dirty="0" err="1"/>
              <a:t>Tarbase</a:t>
            </a:r>
            <a:r>
              <a:rPr lang="es-ES" dirty="0"/>
              <a:t>) obtuvimos los genes diana de cada </a:t>
            </a:r>
            <a:r>
              <a:rPr lang="es-ES" dirty="0" err="1"/>
              <a:t>miRNA</a:t>
            </a:r>
            <a:r>
              <a:rPr lang="es-ES" dirty="0"/>
              <a:t> y observamos que algunos de ellos estaban implicados en procesos de proliferación y diferenciación celular</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22</a:t>
            </a:fld>
            <a:endParaRPr lang="es-ES"/>
          </a:p>
        </p:txBody>
      </p:sp>
    </p:spTree>
    <p:extLst>
      <p:ext uri="{BB962C8B-B14F-4D97-AF65-F5344CB8AC3E}">
        <p14:creationId xmlns:p14="http://schemas.microsoft.com/office/powerpoint/2010/main" val="279575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Como todo trabajo científico, estos son los apartados de los que consta:</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a:t>
            </a:fld>
            <a:endParaRPr lang="es-ES"/>
          </a:p>
        </p:txBody>
      </p:sp>
    </p:spTree>
    <p:extLst>
      <p:ext uri="{BB962C8B-B14F-4D97-AF65-F5344CB8AC3E}">
        <p14:creationId xmlns:p14="http://schemas.microsoft.com/office/powerpoint/2010/main" val="1184635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Y sumado a que existen estudios que respaldan que la </a:t>
            </a:r>
            <a:r>
              <a:rPr lang="es-ES" dirty="0" err="1"/>
              <a:t>genisteína</a:t>
            </a:r>
            <a:r>
              <a:rPr lang="es-ES" dirty="0"/>
              <a:t> detiene la fase G2/M del ciclo, planeamos ver si las vesículas podrían inducir variaciones en las distintas fases del ciclo. El resultado fue el que vemos en la imagen. En las fases G1 y S apenas encontramos diferencias, sin embargo, vemos una disminución significativa en las células que se encuentran en la fase G2/M, lo que indica que el índice de división de las células tumorales desciende al tratarse con </a:t>
            </a:r>
            <a:r>
              <a:rPr lang="es-ES" dirty="0" err="1"/>
              <a:t>VEs</a:t>
            </a:r>
            <a:r>
              <a:rPr lang="es-ES" dirty="0"/>
              <a:t> procedentes de células mononucleares tratadas con </a:t>
            </a:r>
            <a:r>
              <a:rPr lang="es-ES" dirty="0" err="1"/>
              <a:t>genisteína</a:t>
            </a:r>
            <a:r>
              <a:rPr lang="es-ES" dirty="0"/>
              <a:t>. </a:t>
            </a:r>
          </a:p>
          <a:p>
            <a:r>
              <a:rPr lang="es-ES" dirty="0"/>
              <a:t>Esto es importante porque en estudios previos como el de Zhang se ha visto que la </a:t>
            </a:r>
            <a:r>
              <a:rPr lang="es-ES" dirty="0" err="1"/>
              <a:t>genisteína</a:t>
            </a:r>
            <a:r>
              <a:rPr lang="es-ES" dirty="0"/>
              <a:t> es capaz de detener la fase G2/M del ciclo y, por tanto concuerdan nuestras resultados.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23</a:t>
            </a:fld>
            <a:endParaRPr lang="es-ES"/>
          </a:p>
        </p:txBody>
      </p:sp>
    </p:spTree>
    <p:extLst>
      <p:ext uri="{BB962C8B-B14F-4D97-AF65-F5344CB8AC3E}">
        <p14:creationId xmlns:p14="http://schemas.microsoft.com/office/powerpoint/2010/main" val="3924912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Y no solo esto, se piensa que para conseguir inhibir la fase proliferativa es necesario inducir apoptosis en las células tumorales, como muestra el artículo de </a:t>
            </a:r>
            <a:r>
              <a:rPr lang="es-ES" dirty="0" err="1"/>
              <a:t>Sharma</a:t>
            </a:r>
            <a:r>
              <a:rPr lang="es-ES" dirty="0"/>
              <a:t> y col. </a:t>
            </a:r>
          </a:p>
          <a:p>
            <a:r>
              <a:rPr lang="es-ES" dirty="0"/>
              <a:t>Sin embargo, a pesar de que existen evidencias como muestra el estudio de </a:t>
            </a:r>
            <a:r>
              <a:rPr lang="es-ES" dirty="0" err="1"/>
              <a:t>Couture</a:t>
            </a:r>
            <a:r>
              <a:rPr lang="es-ES" dirty="0"/>
              <a:t>, de que los </a:t>
            </a:r>
            <a:r>
              <a:rPr lang="es-ES" dirty="0" err="1"/>
              <a:t>polifenoles</a:t>
            </a:r>
            <a:r>
              <a:rPr lang="es-ES" dirty="0"/>
              <a:t> pueden inducir apoptosis en células tumorales, en nuestro caso, no hemos observado diferencias significativas entre el grupo control y </a:t>
            </a:r>
            <a:r>
              <a:rPr lang="es-ES" dirty="0" err="1"/>
              <a:t>genisteína</a:t>
            </a:r>
            <a:r>
              <a:rPr lang="es-ES" dirty="0"/>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24</a:t>
            </a:fld>
            <a:endParaRPr lang="es-ES"/>
          </a:p>
        </p:txBody>
      </p:sp>
    </p:spTree>
    <p:extLst>
      <p:ext uri="{BB962C8B-B14F-4D97-AF65-F5344CB8AC3E}">
        <p14:creationId xmlns:p14="http://schemas.microsoft.com/office/powerpoint/2010/main" val="2768297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En último lugar, puesto que, como he mencionado ya, algunos de los genes diana del </a:t>
            </a:r>
            <a:r>
              <a:rPr lang="es-ES" dirty="0" err="1"/>
              <a:t>miRNA</a:t>
            </a:r>
            <a:r>
              <a:rPr lang="es-ES" dirty="0"/>
              <a:t> </a:t>
            </a:r>
            <a:r>
              <a:rPr lang="es-ES" dirty="0" err="1"/>
              <a:t>sobreexpresado</a:t>
            </a:r>
            <a:r>
              <a:rPr lang="es-ES" dirty="0"/>
              <a:t> tienen relación con el ciclo celular, medimos la expresión de dos de ellos: CDH1 (papel importante en supresión de tumores) y CCND2 (regula el ciclo en G1/S). Los resultados obtenidos no muestran cambios en la expresión del mensajero de las células tumorales tras tratarlas con </a:t>
            </a:r>
            <a:r>
              <a:rPr lang="es-ES" dirty="0" err="1"/>
              <a:t>VEs</a:t>
            </a:r>
            <a:r>
              <a:rPr lang="es-ES" dirty="0"/>
              <a:t> liberadas por </a:t>
            </a:r>
            <a:r>
              <a:rPr lang="es-ES" dirty="0" err="1"/>
              <a:t>cel</a:t>
            </a:r>
            <a:r>
              <a:rPr lang="es-ES" dirty="0"/>
              <a:t> </a:t>
            </a:r>
            <a:r>
              <a:rPr lang="es-ES" dirty="0" err="1"/>
              <a:t>mon</a:t>
            </a:r>
            <a:r>
              <a:rPr lang="es-ES" dirty="0"/>
              <a:t> tratadas con </a:t>
            </a:r>
            <a:r>
              <a:rPr lang="es-ES" dirty="0" err="1"/>
              <a:t>genisteína</a:t>
            </a:r>
            <a:r>
              <a:rPr lang="es-ES" dirty="0"/>
              <a:t>. Sin embargo, hay estudios que sugieren que la sobreexpresión de CDH1 y la </a:t>
            </a:r>
            <a:r>
              <a:rPr lang="es-ES" dirty="0" err="1"/>
              <a:t>infraexpresión</a:t>
            </a:r>
            <a:r>
              <a:rPr lang="es-ES" dirty="0"/>
              <a:t> de CCND2 ejercería un papel </a:t>
            </a:r>
            <a:r>
              <a:rPr lang="es-ES" dirty="0" err="1"/>
              <a:t>antiproliferativo</a:t>
            </a:r>
            <a:r>
              <a:rPr lang="es-ES" dirty="0"/>
              <a:t> del tumor.</a:t>
            </a:r>
          </a:p>
          <a:p>
            <a:endParaRPr lang="es-ES" dirty="0"/>
          </a:p>
          <a:p>
            <a:r>
              <a:rPr lang="es-ES" dirty="0"/>
              <a:t>BUSCAR DONDE ACTÚAN</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25</a:t>
            </a:fld>
            <a:endParaRPr lang="es-ES"/>
          </a:p>
        </p:txBody>
      </p:sp>
    </p:spTree>
    <p:extLst>
      <p:ext uri="{BB962C8B-B14F-4D97-AF65-F5344CB8AC3E}">
        <p14:creationId xmlns:p14="http://schemas.microsoft.com/office/powerpoint/2010/main" val="159470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Por último, con permiso del tribunal pasaré a leer las conclusiones de mi trabajo.</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26</a:t>
            </a:fld>
            <a:endParaRPr lang="es-ES"/>
          </a:p>
        </p:txBody>
      </p:sp>
    </p:spTree>
    <p:extLst>
      <p:ext uri="{BB962C8B-B14F-4D97-AF65-F5344CB8AC3E}">
        <p14:creationId xmlns:p14="http://schemas.microsoft.com/office/powerpoint/2010/main" val="1087776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En primer lugar, las vesículas </a:t>
            </a:r>
            <a:r>
              <a:rPr lang="es-ES" err="1"/>
              <a:t>extracel</a:t>
            </a:r>
            <a:r>
              <a:rPr lang="es-ES"/>
              <a:t>…</a:t>
            </a:r>
          </a:p>
          <a:p>
            <a:r>
              <a:rPr lang="es-ES"/>
              <a:t>En segundo lugar, se han localizado….</a:t>
            </a:r>
          </a:p>
          <a:p>
            <a:r>
              <a:rPr lang="es-ES"/>
              <a:t>En tercer lugar, el tratamiento in vitro…</a:t>
            </a:r>
          </a:p>
          <a:p>
            <a:r>
              <a:rPr lang="es-ES"/>
              <a:t>Y, por último, el tratamiento in vitro…</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27</a:t>
            </a:fld>
            <a:endParaRPr lang="es-ES"/>
          </a:p>
        </p:txBody>
      </p:sp>
    </p:spTree>
    <p:extLst>
      <p:ext uri="{BB962C8B-B14F-4D97-AF65-F5344CB8AC3E}">
        <p14:creationId xmlns:p14="http://schemas.microsoft.com/office/powerpoint/2010/main" val="429098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Ahora bien, como conclusión general, destacamos que el tratamiento con </a:t>
            </a:r>
            <a:r>
              <a:rPr lang="es-ES" err="1"/>
              <a:t>VEs</a:t>
            </a:r>
            <a:r>
              <a:rPr lang="es-ES"/>
              <a:t> podría ser una estrategia antitumoral basada en la disminución de la proliferación de células tumorales.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28</a:t>
            </a:fld>
            <a:endParaRPr lang="es-ES"/>
          </a:p>
        </p:txBody>
      </p:sp>
    </p:spTree>
    <p:extLst>
      <p:ext uri="{BB962C8B-B14F-4D97-AF65-F5344CB8AC3E}">
        <p14:creationId xmlns:p14="http://schemas.microsoft.com/office/powerpoint/2010/main" val="2222662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A30FE-3B47-4442-AE82-0323931CC1BC}" type="slidenum">
              <a:rPr lang="es-ES"/>
              <a:pPr/>
              <a:t>29</a:t>
            </a:fld>
            <a:endParaRPr lang="es-ES"/>
          </a:p>
        </p:txBody>
      </p:sp>
      <p:sp>
        <p:nvSpPr>
          <p:cNvPr id="239618" name="Rectangle 2"/>
          <p:cNvSpPr>
            <a:spLocks noGrp="1" noRot="1" noChangeAspect="1" noChangeArrowheads="1" noTextEdit="1"/>
          </p:cNvSpPr>
          <p:nvPr>
            <p:ph type="sldImg"/>
          </p:nvPr>
        </p:nvSpPr>
        <p:spPr>
          <a:xfrm>
            <a:off x="1371600" y="1143000"/>
            <a:ext cx="4114800" cy="3086100"/>
          </a:xfrm>
          <a:ln/>
        </p:spPr>
      </p:sp>
      <p:sp>
        <p:nvSpPr>
          <p:cNvPr id="239619" name="Rectangle 3"/>
          <p:cNvSpPr>
            <a:spLocks noGrp="1" noChangeArrowheads="1"/>
          </p:cNvSpPr>
          <p:nvPr>
            <p:ph type="body" idx="1"/>
          </p:nvPr>
        </p:nvSpPr>
        <p:spPr/>
        <p:txBody>
          <a:bodyPr/>
          <a:lstStyle/>
          <a:p>
            <a:r>
              <a:rPr lang="es-ES"/>
              <a:t>En última instancia, agradecer a todo el grupo de </a:t>
            </a:r>
            <a:r>
              <a:rPr lang="es-ES" err="1"/>
              <a:t>Freshage</a:t>
            </a:r>
            <a:r>
              <a:rPr lang="es-ES"/>
              <a:t> por acogerme como una más y prestarme ayuda siempre que lo he necesitado y a todos vosotros por la atención prestada durante la </a:t>
            </a:r>
            <a:r>
              <a:rPr lang="es-ES" err="1"/>
              <a:t>exposicón</a:t>
            </a:r>
            <a:r>
              <a:rPr lang="es-ES"/>
              <a:t>.</a:t>
            </a:r>
          </a:p>
        </p:txBody>
      </p:sp>
    </p:spTree>
    <p:extLst>
      <p:ext uri="{BB962C8B-B14F-4D97-AF65-F5344CB8AC3E}">
        <p14:creationId xmlns:p14="http://schemas.microsoft.com/office/powerpoint/2010/main" val="4261706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Buenos días, soy Elisa Sánchez, y con permiso del tribunal comenzaré con la defensa de mi Trabajo de Fin de Máster titulado: estudio del efecto </a:t>
            </a:r>
            <a:r>
              <a:rPr lang="es-ES" err="1"/>
              <a:t>antitum</a:t>
            </a:r>
            <a:r>
              <a:rPr lang="es-ES"/>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30</a:t>
            </a:fld>
            <a:endParaRPr lang="es-ES"/>
          </a:p>
        </p:txBody>
      </p:sp>
    </p:spTree>
    <p:extLst>
      <p:ext uri="{BB962C8B-B14F-4D97-AF65-F5344CB8AC3E}">
        <p14:creationId xmlns:p14="http://schemas.microsoft.com/office/powerpoint/2010/main" val="140855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A modo de introducción… (seguir con la siguiente </a:t>
            </a:r>
            <a:r>
              <a:rPr lang="es-ES" err="1"/>
              <a:t>diapo</a:t>
            </a:r>
            <a:r>
              <a:rPr lang="es-ES"/>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3</a:t>
            </a:fld>
            <a:endParaRPr lang="es-ES"/>
          </a:p>
        </p:txBody>
      </p:sp>
    </p:spTree>
    <p:extLst>
      <p:ext uri="{BB962C8B-B14F-4D97-AF65-F5344CB8AC3E}">
        <p14:creationId xmlns:p14="http://schemas.microsoft.com/office/powerpoint/2010/main" val="27238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Los </a:t>
            </a:r>
            <a:r>
              <a:rPr lang="es-ES" err="1"/>
              <a:t>polifenoles</a:t>
            </a:r>
            <a:r>
              <a:rPr lang="es-ES"/>
              <a:t> son unos compuestos químicos con grupos hidroxilo en su estructura y que proceden fundamentalmente de plantas. Son los </a:t>
            </a:r>
            <a:r>
              <a:rPr lang="es-ES" err="1"/>
              <a:t>antiox</a:t>
            </a:r>
            <a:r>
              <a:rPr lang="es-ES"/>
              <a:t>. Más abundantes en nuestra dieta ya que se encuentran abundantemente en muchos alimentos como frutas, verduras, legumbres, chocolate, </a:t>
            </a:r>
            <a:r>
              <a:rPr lang="es-ES" err="1"/>
              <a:t>etc</a:t>
            </a:r>
            <a:r>
              <a:rPr lang="es-ES"/>
              <a:t> </a:t>
            </a:r>
          </a:p>
          <a:p>
            <a:r>
              <a:rPr lang="es-ES"/>
              <a:t>Son muy abundantes y diversos (en torno a 8000 se han descrito en la naturaleza)  y se subdividen en los siguientes grupos: nombrar</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4</a:t>
            </a:fld>
            <a:endParaRPr lang="es-ES"/>
          </a:p>
        </p:txBody>
      </p:sp>
    </p:spTree>
    <p:extLst>
      <p:ext uri="{BB962C8B-B14F-4D97-AF65-F5344CB8AC3E}">
        <p14:creationId xmlns:p14="http://schemas.microsoft.com/office/powerpoint/2010/main" val="225800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dirty="0"/>
              <a:t>De todos ellos nos centramos en los flavonoides, que es el grupo al que pertenece nuestro polifenol de interés, la </a:t>
            </a:r>
            <a:r>
              <a:rPr lang="es-ES" dirty="0" err="1"/>
              <a:t>genisteína</a:t>
            </a:r>
            <a:r>
              <a:rPr lang="es-ES" dirty="0"/>
              <a:t>, una </a:t>
            </a:r>
            <a:r>
              <a:rPr lang="es-ES" dirty="0" err="1"/>
              <a:t>isoflavona</a:t>
            </a:r>
            <a:r>
              <a:rPr lang="es-ES" dirty="0"/>
              <a:t> cuya estructura es similar (siguiente </a:t>
            </a:r>
            <a:r>
              <a:rPr lang="es-ES" dirty="0" err="1"/>
              <a:t>diapo</a:t>
            </a:r>
            <a:r>
              <a:rPr lang="es-ES" dirty="0"/>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5</a:t>
            </a:fld>
            <a:endParaRPr lang="es-ES"/>
          </a:p>
        </p:txBody>
      </p:sp>
    </p:spTree>
    <p:extLst>
      <p:ext uri="{BB962C8B-B14F-4D97-AF65-F5344CB8AC3E}">
        <p14:creationId xmlns:p14="http://schemas.microsoft.com/office/powerpoint/2010/main" val="335456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A los estrógenos, por lo que pueden unirse a sus receptores y se clasifican como </a:t>
            </a:r>
            <a:r>
              <a:rPr lang="es-ES" err="1"/>
              <a:t>fitoestrógenos</a:t>
            </a:r>
            <a:r>
              <a:rPr lang="es-ES"/>
              <a:t>. Algunas de sus funciones principales son: nombrar 2-3. Está presente casi de manera exclusiva en garbanzos, guisante y mayoritariamente en la soja.</a:t>
            </a:r>
          </a:p>
          <a:p>
            <a:r>
              <a:rPr lang="es-ES"/>
              <a:t>Para ejercerlas, es necesario que se distribuya por el organismo y uno de los vehículos para ello son las </a:t>
            </a:r>
            <a:r>
              <a:rPr lang="es-ES" err="1"/>
              <a:t>VEs</a:t>
            </a:r>
            <a:r>
              <a:rPr lang="es-ES"/>
              <a:t>.</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6</a:t>
            </a:fld>
            <a:endParaRPr lang="es-ES"/>
          </a:p>
        </p:txBody>
      </p:sp>
    </p:spTree>
    <p:extLst>
      <p:ext uri="{BB962C8B-B14F-4D97-AF65-F5344CB8AC3E}">
        <p14:creationId xmlns:p14="http://schemas.microsoft.com/office/powerpoint/2010/main" val="763690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Se trata de vesículas heterogéneas de membrana plasmática liberadas por diversos tipos de células a los fluidos biológicos y en cuyo interior encierran contenidos biológicos derivados de la célula de origen. Los primeros estudios de </a:t>
            </a:r>
            <a:r>
              <a:rPr lang="es-ES" err="1"/>
              <a:t>VEs</a:t>
            </a:r>
            <a:r>
              <a:rPr lang="es-ES"/>
              <a:t> no reflejaban la importancia que tenían. Aquí podemos ver una línea del tiempo de los avances que se hicieron desde 1946 (primeros en observar </a:t>
            </a:r>
            <a:r>
              <a:rPr lang="es-ES" err="1"/>
              <a:t>VEs</a:t>
            </a:r>
            <a:r>
              <a:rPr lang="es-ES"/>
              <a:t>) hasta 2006, que descubrieron RNA en el contenido de las vesículas. </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7</a:t>
            </a:fld>
            <a:endParaRPr lang="es-ES"/>
          </a:p>
        </p:txBody>
      </p:sp>
    </p:spTree>
    <p:extLst>
      <p:ext uri="{BB962C8B-B14F-4D97-AF65-F5344CB8AC3E}">
        <p14:creationId xmlns:p14="http://schemas.microsoft.com/office/powerpoint/2010/main" val="291076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s-ES"/>
              <a:t>Sin embargo, hasta la fecha existía una gran controversia en cuanto a la nomenclatura. Esta tabla recoge los 3 subgrupos de </a:t>
            </a:r>
            <a:r>
              <a:rPr lang="es-ES" err="1"/>
              <a:t>VEs</a:t>
            </a:r>
            <a:r>
              <a:rPr lang="es-ES"/>
              <a:t> (cuerpos </a:t>
            </a:r>
            <a:r>
              <a:rPr lang="es-ES" err="1"/>
              <a:t>apoptóticos</a:t>
            </a:r>
            <a:r>
              <a:rPr lang="es-ES"/>
              <a:t>, </a:t>
            </a:r>
            <a:r>
              <a:rPr lang="es-ES" err="1"/>
              <a:t>microvesículas</a:t>
            </a:r>
            <a:r>
              <a:rPr lang="es-ES"/>
              <a:t> y </a:t>
            </a:r>
            <a:r>
              <a:rPr lang="es-ES" err="1"/>
              <a:t>exosomas</a:t>
            </a:r>
            <a:r>
              <a:rPr lang="es-ES"/>
              <a:t>) con las características que las diferencian entre ellos. </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8</a:t>
            </a:fld>
            <a:endParaRPr lang="es-ES"/>
          </a:p>
        </p:txBody>
      </p:sp>
    </p:spTree>
    <p:extLst>
      <p:ext uri="{BB962C8B-B14F-4D97-AF65-F5344CB8AC3E}">
        <p14:creationId xmlns:p14="http://schemas.microsoft.com/office/powerpoint/2010/main" val="327899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cuanto a su contenido, destacamos los </a:t>
            </a:r>
            <a:r>
              <a:rPr lang="es-ES" err="1"/>
              <a:t>miRNA</a:t>
            </a:r>
            <a:r>
              <a:rPr lang="es-ES"/>
              <a:t>, que son los que resultan de interés para nuestro trabajo.</a:t>
            </a:r>
          </a:p>
          <a:p>
            <a:r>
              <a:rPr lang="es-ES"/>
              <a:t>Son moléculas pequeñas de RNA no codificantes de cadena única. Participan regulando la expresión génica y por ello, son importantes en diferenciación, proliferación, y apoptosis entre otros procesos que, al alterarse, provocan enfermedades. Actualmente, se utilizan de manera experimental como herramientas terapéuticas para tratar enfermedades.</a:t>
            </a:r>
          </a:p>
        </p:txBody>
      </p:sp>
      <p:sp>
        <p:nvSpPr>
          <p:cNvPr id="4" name="Marcador de número de diapositiva 3"/>
          <p:cNvSpPr>
            <a:spLocks noGrp="1"/>
          </p:cNvSpPr>
          <p:nvPr>
            <p:ph type="sldNum" sz="quarter" idx="5"/>
          </p:nvPr>
        </p:nvSpPr>
        <p:spPr/>
        <p:txBody>
          <a:bodyPr/>
          <a:lstStyle/>
          <a:p>
            <a:fld id="{B4F49333-26E8-F544-B917-6B8924443F50}" type="slidenum">
              <a:rPr lang="es-ES" smtClean="0"/>
              <a:t>9</a:t>
            </a:fld>
            <a:endParaRPr lang="es-ES"/>
          </a:p>
        </p:txBody>
      </p:sp>
    </p:spTree>
    <p:extLst>
      <p:ext uri="{BB962C8B-B14F-4D97-AF65-F5344CB8AC3E}">
        <p14:creationId xmlns:p14="http://schemas.microsoft.com/office/powerpoint/2010/main" val="2448649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22E85D8-0C3F-F649-858E-B8DFAC9D211F}" type="datetimeFigureOut">
              <a:rPr lang="es-ES" smtClean="0"/>
              <a:t>16/07/2019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193277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22E85D8-0C3F-F649-858E-B8DFAC9D211F}" type="datetimeFigureOut">
              <a:rPr lang="es-ES" smtClean="0"/>
              <a:t>16/07/2019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138139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22E85D8-0C3F-F649-858E-B8DFAC9D211F}" type="datetimeFigureOut">
              <a:rPr lang="es-ES" smtClean="0"/>
              <a:t>16/07/2019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3914941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22E85D8-0C3F-F649-858E-B8DFAC9D211F}" type="datetimeFigureOut">
              <a:rPr lang="es-ES" smtClean="0"/>
              <a:t>16/07/2019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104565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622E85D8-0C3F-F649-858E-B8DFAC9D211F}" type="datetimeFigureOut">
              <a:rPr lang="es-ES" smtClean="0"/>
              <a:t>16/07/2019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23871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22E85D8-0C3F-F649-858E-B8DFAC9D211F}" type="datetimeFigureOut">
              <a:rPr lang="es-ES" smtClean="0"/>
              <a:t>16/07/2019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262009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22E85D8-0C3F-F649-858E-B8DFAC9D211F}" type="datetimeFigureOut">
              <a:rPr lang="es-ES" smtClean="0"/>
              <a:t>16/07/2019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360123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22E85D8-0C3F-F649-858E-B8DFAC9D211F}" type="datetimeFigureOut">
              <a:rPr lang="es-ES" smtClean="0"/>
              <a:t>16/07/2019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276339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E85D8-0C3F-F649-858E-B8DFAC9D211F}" type="datetimeFigureOut">
              <a:rPr lang="es-ES" smtClean="0"/>
              <a:t>16/07/2019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403225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622E85D8-0C3F-F649-858E-B8DFAC9D211F}" type="datetimeFigureOut">
              <a:rPr lang="es-ES" smtClean="0"/>
              <a:t>16/07/2019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130323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622E85D8-0C3F-F649-858E-B8DFAC9D211F}" type="datetimeFigureOut">
              <a:rPr lang="es-ES" smtClean="0"/>
              <a:t>16/07/2019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0778476-8459-7D4F-B903-45E60027AA63}" type="slidenum">
              <a:rPr lang="es-ES" smtClean="0"/>
              <a:t>‹Nº›</a:t>
            </a:fld>
            <a:endParaRPr lang="es-ES"/>
          </a:p>
        </p:txBody>
      </p:sp>
    </p:spTree>
    <p:extLst>
      <p:ext uri="{BB962C8B-B14F-4D97-AF65-F5344CB8AC3E}">
        <p14:creationId xmlns:p14="http://schemas.microsoft.com/office/powerpoint/2010/main" val="745567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E85D8-0C3F-F649-858E-B8DFAC9D211F}" type="datetimeFigureOut">
              <a:rPr lang="es-ES" smtClean="0"/>
              <a:t>16/07/2019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778476-8459-7D4F-B903-45E60027AA63}" type="slidenum">
              <a:rPr lang="es-ES" smtClean="0"/>
              <a:t>‹Nº›</a:t>
            </a:fld>
            <a:endParaRPr lang="es-ES"/>
          </a:p>
        </p:txBody>
      </p:sp>
    </p:spTree>
    <p:extLst>
      <p:ext uri="{BB962C8B-B14F-4D97-AF65-F5344CB8AC3E}">
        <p14:creationId xmlns:p14="http://schemas.microsoft.com/office/powerpoint/2010/main" val="2722883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8.pn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4.wdp"/><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image" Target="../media/image50.emf"/><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59.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49.tiff"/><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0.png"/><Relationship Id="rId7" Type="http://schemas.openxmlformats.org/officeDocument/2006/relationships/diagramQuickStyle" Target="../diagrams/quickStyle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5.wdp"/><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2.png"/><Relationship Id="rId7"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microsoft.com/office/2007/relationships/hdphoto" Target="../media/hdphoto2.wdp"/><Relationship Id="rId9" Type="http://schemas.openxmlformats.org/officeDocument/2006/relationships/image" Target="../media/image27.tif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a:extLst>
              <a:ext uri="{FF2B5EF4-FFF2-40B4-BE49-F238E27FC236}">
                <a16:creationId xmlns:a16="http://schemas.microsoft.com/office/drawing/2014/main" id="{B5A50902-3E2B-7E47-B8D1-E3282DA37F01}"/>
              </a:ext>
            </a:extLst>
          </p:cNvPr>
          <p:cNvGrpSpPr>
            <a:grpSpLocks/>
          </p:cNvGrpSpPr>
          <p:nvPr/>
        </p:nvGrpSpPr>
        <p:grpSpPr bwMode="auto">
          <a:xfrm>
            <a:off x="1951405" y="530099"/>
            <a:ext cx="5624704" cy="398885"/>
            <a:chOff x="204" y="164"/>
            <a:chExt cx="5443" cy="408"/>
          </a:xfrm>
          <a:noFill/>
        </p:grpSpPr>
        <p:sp>
          <p:nvSpPr>
            <p:cNvPr id="5" name="Rectangle 11">
              <a:extLst>
                <a:ext uri="{FF2B5EF4-FFF2-40B4-BE49-F238E27FC236}">
                  <a16:creationId xmlns:a16="http://schemas.microsoft.com/office/drawing/2014/main" id="{27618368-7466-BE45-AFD7-4D6E658F8F87}"/>
                </a:ext>
              </a:extLst>
            </p:cNvPr>
            <p:cNvSpPr>
              <a:spLocks noChangeArrowheads="1"/>
            </p:cNvSpPr>
            <p:nvPr/>
          </p:nvSpPr>
          <p:spPr bwMode="auto">
            <a:xfrm>
              <a:off x="204" y="164"/>
              <a:ext cx="5443" cy="4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es-ES" sz="1350" dirty="0">
                <a:solidFill>
                  <a:srgbClr val="000000"/>
                </a:solidFill>
                <a:latin typeface="Arial" charset="0"/>
                <a:ea typeface="ＭＳ Ｐゴシック" charset="0"/>
                <a:cs typeface="ＭＳ Ｐゴシック" charset="0"/>
              </a:endParaRPr>
            </a:p>
          </p:txBody>
        </p:sp>
        <p:pic>
          <p:nvPicPr>
            <p:cNvPr id="6" name="Picture 3" descr="Nombre02">
              <a:extLst>
                <a:ext uri="{FF2B5EF4-FFF2-40B4-BE49-F238E27FC236}">
                  <a16:creationId xmlns:a16="http://schemas.microsoft.com/office/drawing/2014/main" id="{1D7DFB10-B6E5-DD48-B7B5-40CDF0FA0AA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210"/>
              <a:ext cx="5135"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7" name="Imagen 13">
            <a:extLst>
              <a:ext uri="{FF2B5EF4-FFF2-40B4-BE49-F238E27FC236}">
                <a16:creationId xmlns:a16="http://schemas.microsoft.com/office/drawing/2014/main" id="{DB60DFD3-0564-0B4D-A464-7E385E8DDD0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03" b="74764" l="1930" r="98070">
                        <a14:foregroundMark x1="80988" y1="5718" x2="80988" y2="5718"/>
                        <a14:foregroundMark x1="35131" y1="46862" x2="35131" y2="46862"/>
                        <a14:foregroundMark x1="49943" y1="31771" x2="49943" y2="31771"/>
                        <a14:foregroundMark x1="36493" y1="40714" x2="36493" y2="40714"/>
                        <a14:foregroundMark x1="36493" y1="53267" x2="36493" y2="53267"/>
                        <a14:foregroundMark x1="70602" y1="50774" x2="70602" y2="50774"/>
                        <a14:backgroundMark x1="50511" y1="43422" x2="50511" y2="43422"/>
                        <a14:backgroundMark x1="50227" y1="49613" x2="50227" y2="49613"/>
                        <a14:backgroundMark x1="50227" y1="57395" x2="50227" y2="57395"/>
                        <a14:backgroundMark x1="23042" y1="21496" x2="23042" y2="21496"/>
                        <a14:backgroundMark x1="70148" y1="21969" x2="70148" y2="21969"/>
                      </a14:backgroundRemoval>
                    </a14:imgEffect>
                  </a14:imgLayer>
                </a14:imgProps>
              </a:ext>
            </a:extLst>
          </a:blip>
          <a:srcRect b="24145"/>
          <a:stretch/>
        </p:blipFill>
        <p:spPr>
          <a:xfrm>
            <a:off x="539647" y="218204"/>
            <a:ext cx="1028244" cy="1022673"/>
          </a:xfrm>
          <a:prstGeom prst="rect">
            <a:avLst/>
          </a:prstGeom>
          <a:noFill/>
          <a:ln>
            <a:noFill/>
          </a:ln>
        </p:spPr>
      </p:pic>
      <p:sp>
        <p:nvSpPr>
          <p:cNvPr id="8" name="14 CuadroTexto">
            <a:extLst>
              <a:ext uri="{FF2B5EF4-FFF2-40B4-BE49-F238E27FC236}">
                <a16:creationId xmlns:a16="http://schemas.microsoft.com/office/drawing/2014/main" id="{E321251F-F21D-B14D-AB4B-DB8617489C03}"/>
              </a:ext>
            </a:extLst>
          </p:cNvPr>
          <p:cNvSpPr txBox="1"/>
          <p:nvPr/>
        </p:nvSpPr>
        <p:spPr>
          <a:xfrm>
            <a:off x="1951405" y="1052391"/>
            <a:ext cx="5241200" cy="507831"/>
          </a:xfrm>
          <a:prstGeom prst="rect">
            <a:avLst/>
          </a:prstGeom>
          <a:noFill/>
        </p:spPr>
        <p:txBody>
          <a:bodyPr wrap="square" rtlCol="0">
            <a:spAutoFit/>
          </a:bodyPr>
          <a:lstStyle/>
          <a:p>
            <a:pPr algn="ctr"/>
            <a:r>
              <a:rPr lang="es-ES" sz="1350" dirty="0"/>
              <a:t>FACULTAD DE MEDICINA Y ODONTOLOGÍA</a:t>
            </a:r>
          </a:p>
          <a:p>
            <a:pPr algn="ctr"/>
            <a:r>
              <a:rPr lang="es-ES" sz="1350" dirty="0"/>
              <a:t>DEPARTAMENTO DE FISIOLOGÍA</a:t>
            </a:r>
          </a:p>
        </p:txBody>
      </p:sp>
      <p:sp>
        <p:nvSpPr>
          <p:cNvPr id="9" name="13 CuadroTexto">
            <a:extLst>
              <a:ext uri="{FF2B5EF4-FFF2-40B4-BE49-F238E27FC236}">
                <a16:creationId xmlns:a16="http://schemas.microsoft.com/office/drawing/2014/main" id="{AE49B7F3-BB6C-D946-8448-17B31E5D797B}"/>
              </a:ext>
            </a:extLst>
          </p:cNvPr>
          <p:cNvSpPr txBox="1"/>
          <p:nvPr/>
        </p:nvSpPr>
        <p:spPr>
          <a:xfrm>
            <a:off x="0" y="2177007"/>
            <a:ext cx="9144000" cy="199800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700" b="1" dirty="0"/>
          </a:p>
          <a:p>
            <a:pPr algn="ctr"/>
            <a:r>
              <a:rPr lang="es-ES" sz="2700" b="1" dirty="0"/>
              <a:t>ESTUDIO DEL EFECTO ANTITUMORAL DE LAS VESÍCULAS EXTRACELULARES LIBERADAS POR CÉLULAS MONONUCLEARES TRATADAS CON GENISTEÍNA </a:t>
            </a:r>
            <a:endParaRPr lang="es-ES" sz="4500" dirty="0"/>
          </a:p>
          <a:p>
            <a:pPr algn="ctr"/>
            <a:endParaRPr lang="es-ES" sz="2700" b="1" spc="225" dirty="0"/>
          </a:p>
        </p:txBody>
      </p:sp>
      <p:sp>
        <p:nvSpPr>
          <p:cNvPr id="10" name="15 CuadroTexto">
            <a:extLst>
              <a:ext uri="{FF2B5EF4-FFF2-40B4-BE49-F238E27FC236}">
                <a16:creationId xmlns:a16="http://schemas.microsoft.com/office/drawing/2014/main" id="{F46EA1C0-8740-4A4F-9DC3-31BAD7A23835}"/>
              </a:ext>
            </a:extLst>
          </p:cNvPr>
          <p:cNvSpPr txBox="1"/>
          <p:nvPr/>
        </p:nvSpPr>
        <p:spPr>
          <a:xfrm>
            <a:off x="2441505" y="4337320"/>
            <a:ext cx="4175254" cy="646331"/>
          </a:xfrm>
          <a:prstGeom prst="rect">
            <a:avLst/>
          </a:prstGeom>
          <a:noFill/>
        </p:spPr>
        <p:txBody>
          <a:bodyPr wrap="square" rtlCol="0">
            <a:spAutoFit/>
          </a:bodyPr>
          <a:lstStyle/>
          <a:p>
            <a:pPr algn="ctr"/>
            <a:r>
              <a:rPr lang="es-ES" b="1" dirty="0"/>
              <a:t>TRABAJO FIN DE MÁSTER </a:t>
            </a:r>
            <a:r>
              <a:rPr lang="es-ES" dirty="0"/>
              <a:t>presentado por:</a:t>
            </a:r>
          </a:p>
          <a:p>
            <a:pPr algn="ctr"/>
            <a:r>
              <a:rPr lang="es-ES" dirty="0"/>
              <a:t>Elisa Sánchez-</a:t>
            </a:r>
            <a:r>
              <a:rPr lang="es-ES" dirty="0" err="1"/>
              <a:t>Morate</a:t>
            </a:r>
            <a:endParaRPr lang="es-ES"/>
          </a:p>
        </p:txBody>
      </p:sp>
      <p:sp>
        <p:nvSpPr>
          <p:cNvPr id="11" name="16 CuadroTexto">
            <a:extLst>
              <a:ext uri="{FF2B5EF4-FFF2-40B4-BE49-F238E27FC236}">
                <a16:creationId xmlns:a16="http://schemas.microsoft.com/office/drawing/2014/main" id="{29C7D5F5-B015-B243-AC1E-EE2EBDAE6181}"/>
              </a:ext>
            </a:extLst>
          </p:cNvPr>
          <p:cNvSpPr txBox="1"/>
          <p:nvPr/>
        </p:nvSpPr>
        <p:spPr>
          <a:xfrm>
            <a:off x="281265" y="5447818"/>
            <a:ext cx="2160240" cy="715581"/>
          </a:xfrm>
          <a:prstGeom prst="rect">
            <a:avLst/>
          </a:prstGeom>
          <a:noFill/>
        </p:spPr>
        <p:txBody>
          <a:bodyPr wrap="square" rtlCol="0">
            <a:spAutoFit/>
          </a:bodyPr>
          <a:lstStyle/>
          <a:p>
            <a:r>
              <a:rPr lang="es-ES" sz="1350"/>
              <a:t>Dirigida por:</a:t>
            </a:r>
          </a:p>
          <a:p>
            <a:r>
              <a:rPr lang="es-ES" sz="1350"/>
              <a:t>Dr. Juan Gambini Buchón</a:t>
            </a:r>
          </a:p>
          <a:p>
            <a:r>
              <a:rPr lang="es-ES" sz="1350"/>
              <a:t>Dra. Lucia Gimeno </a:t>
            </a:r>
            <a:r>
              <a:rPr lang="es-ES" sz="1350" err="1"/>
              <a:t>Mallench</a:t>
            </a:r>
            <a:endParaRPr lang="es-ES" sz="1350"/>
          </a:p>
        </p:txBody>
      </p:sp>
      <p:sp>
        <p:nvSpPr>
          <p:cNvPr id="12" name="16 CuadroTexto">
            <a:extLst>
              <a:ext uri="{FF2B5EF4-FFF2-40B4-BE49-F238E27FC236}">
                <a16:creationId xmlns:a16="http://schemas.microsoft.com/office/drawing/2014/main" id="{1A04768C-850F-A045-AC56-900B7DF155C5}"/>
              </a:ext>
            </a:extLst>
          </p:cNvPr>
          <p:cNvSpPr txBox="1"/>
          <p:nvPr/>
        </p:nvSpPr>
        <p:spPr>
          <a:xfrm>
            <a:off x="7192605" y="6346594"/>
            <a:ext cx="2160240" cy="300082"/>
          </a:xfrm>
          <a:prstGeom prst="rect">
            <a:avLst/>
          </a:prstGeom>
          <a:noFill/>
        </p:spPr>
        <p:txBody>
          <a:bodyPr wrap="square" rtlCol="0">
            <a:spAutoFit/>
          </a:bodyPr>
          <a:lstStyle/>
          <a:p>
            <a:r>
              <a:rPr lang="es-ES" sz="1350"/>
              <a:t>18 de Julio de 2019</a:t>
            </a:r>
          </a:p>
        </p:txBody>
      </p:sp>
    </p:spTree>
    <p:extLst>
      <p:ext uri="{BB962C8B-B14F-4D97-AF65-F5344CB8AC3E}">
        <p14:creationId xmlns:p14="http://schemas.microsoft.com/office/powerpoint/2010/main" val="2526120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a:extLst>
              <a:ext uri="{FF2B5EF4-FFF2-40B4-BE49-F238E27FC236}">
                <a16:creationId xmlns:a16="http://schemas.microsoft.com/office/drawing/2014/main" id="{1A8CDA4B-B1BC-0543-9C66-7E9A6AAB2CA2}"/>
              </a:ext>
            </a:extLst>
          </p:cNvPr>
          <p:cNvSpPr txBox="1">
            <a:spLocks/>
          </p:cNvSpPr>
          <p:nvPr/>
        </p:nvSpPr>
        <p:spPr>
          <a:xfrm>
            <a:off x="2" y="6657031"/>
            <a:ext cx="3056281" cy="240260"/>
          </a:xfrm>
          <a:prstGeom prst="rect">
            <a:avLst/>
          </a:prstGeom>
          <a:solidFill>
            <a:schemeClr val="accent5">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sz="1200" b="1" dirty="0">
                <a:solidFill>
                  <a:schemeClr val="tx1"/>
                </a:solidFill>
                <a:latin typeface="Calibri" pitchFamily="34" charset="0"/>
              </a:rPr>
              <a:t>POLIFENOLES</a:t>
            </a:r>
          </a:p>
        </p:txBody>
      </p:sp>
      <p:sp>
        <p:nvSpPr>
          <p:cNvPr id="5" name="4 Título">
            <a:extLst>
              <a:ext uri="{FF2B5EF4-FFF2-40B4-BE49-F238E27FC236}">
                <a16:creationId xmlns:a16="http://schemas.microsoft.com/office/drawing/2014/main" id="{5CA81570-7CF2-D148-AFB3-F943DDD6D35A}"/>
              </a:ext>
            </a:extLst>
          </p:cNvPr>
          <p:cNvSpPr txBox="1">
            <a:spLocks/>
          </p:cNvSpPr>
          <p:nvPr/>
        </p:nvSpPr>
        <p:spPr>
          <a:xfrm>
            <a:off x="6087717" y="6655114"/>
            <a:ext cx="3056283" cy="240260"/>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CÁNCER</a:t>
            </a:r>
          </a:p>
        </p:txBody>
      </p:sp>
      <p:sp>
        <p:nvSpPr>
          <p:cNvPr id="6" name="4 Título">
            <a:extLst>
              <a:ext uri="{FF2B5EF4-FFF2-40B4-BE49-F238E27FC236}">
                <a16:creationId xmlns:a16="http://schemas.microsoft.com/office/drawing/2014/main" id="{6309A25A-5B22-CC4F-9C3D-9FBF286B9D40}"/>
              </a:ext>
            </a:extLst>
          </p:cNvPr>
          <p:cNvSpPr txBox="1">
            <a:spLocks/>
          </p:cNvSpPr>
          <p:nvPr/>
        </p:nvSpPr>
        <p:spPr>
          <a:xfrm>
            <a:off x="3056285" y="6655114"/>
            <a:ext cx="3056282"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a:latin typeface="Calibri" pitchFamily="34" charset="0"/>
                <a:ea typeface="+mj-ea"/>
                <a:cs typeface="+mj-cs"/>
              </a:rPr>
              <a:t>VESÍCULAS EXTRACELULARES</a:t>
            </a:r>
          </a:p>
        </p:txBody>
      </p:sp>
      <p:sp>
        <p:nvSpPr>
          <p:cNvPr id="7" name="Rectángulo 33">
            <a:extLst>
              <a:ext uri="{FF2B5EF4-FFF2-40B4-BE49-F238E27FC236}">
                <a16:creationId xmlns:a16="http://schemas.microsoft.com/office/drawing/2014/main" id="{A2B71858-F496-EF4E-A4E5-6D41DE2AA6FE}"/>
              </a:ext>
            </a:extLst>
          </p:cNvPr>
          <p:cNvSpPr/>
          <p:nvPr/>
        </p:nvSpPr>
        <p:spPr>
          <a:xfrm rot="10800000" flipV="1">
            <a:off x="1130531" y="715186"/>
            <a:ext cx="6626395" cy="894949"/>
          </a:xfrm>
          <a:prstGeom prst="rect">
            <a:avLst/>
          </a:prstGeom>
          <a:solidFill>
            <a:schemeClr val="accent4">
              <a:lumMod val="40000"/>
              <a:lumOff val="60000"/>
              <a:alpha val="74902"/>
            </a:schemeClr>
          </a:solidFill>
          <a:ln w="57150">
            <a:solidFill>
              <a:schemeClr val="accent2">
                <a:lumMod val="75000"/>
              </a:schemeClr>
            </a:solid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s-ES" b="1" dirty="0">
                <a:ln w="10160">
                  <a:solidFill>
                    <a:schemeClr val="tx1"/>
                  </a:solidFill>
                  <a:prstDash val="solid"/>
                </a:ln>
                <a:solidFill>
                  <a:schemeClr val="tx1"/>
                </a:solidFill>
                <a:effectLst>
                  <a:outerShdw blurRad="38100" dist="22860" dir="5400000" algn="tl" rotWithShape="0">
                    <a:srgbClr val="000000">
                      <a:alpha val="30000"/>
                    </a:srgbClr>
                  </a:outerShdw>
                </a:effectLst>
                <a:latin typeface="Calibri" pitchFamily="34" charset="0"/>
                <a:cs typeface="Calibri" pitchFamily="34" charset="0"/>
              </a:rPr>
              <a:t>El cáncer </a:t>
            </a:r>
            <a:r>
              <a:rPr lang="es-ES" dirty="0">
                <a:ln w="10160">
                  <a:noFill/>
                  <a:prstDash val="solid"/>
                </a:ln>
                <a:solidFill>
                  <a:schemeClr val="tx1"/>
                </a:solidFill>
                <a:effectLst>
                  <a:outerShdw blurRad="38100" dist="22860" dir="5400000" algn="tl" rotWithShape="0">
                    <a:srgbClr val="000000">
                      <a:alpha val="30000"/>
                    </a:srgbClr>
                  </a:outerShdw>
                </a:effectLst>
                <a:latin typeface="Calibri" pitchFamily="34" charset="0"/>
                <a:cs typeface="Calibri" pitchFamily="34" charset="0"/>
              </a:rPr>
              <a:t>es una de las principales causas de muerte junto a las enfermedades cardíacas. Se desarrolla por una proliferación excesiva e incontrolada de las células. </a:t>
            </a:r>
            <a:endParaRPr lang="es-ES" dirty="0">
              <a:ln w="10160">
                <a:noFill/>
                <a:prstDash val="solid"/>
              </a:ln>
              <a:solidFill>
                <a:schemeClr val="tx1"/>
              </a:solidFill>
              <a:cs typeface="Calibri" pitchFamily="34" charset="0"/>
            </a:endParaRPr>
          </a:p>
        </p:txBody>
      </p:sp>
      <p:pic>
        <p:nvPicPr>
          <p:cNvPr id="3" name="Imagen 2" descr="Imagen que contiene señal&#10;&#10;Descripción generada automáticamente">
            <a:extLst>
              <a:ext uri="{FF2B5EF4-FFF2-40B4-BE49-F238E27FC236}">
                <a16:creationId xmlns:a16="http://schemas.microsoft.com/office/drawing/2014/main" id="{090AE452-A319-C243-AD42-06E6015796C9}"/>
              </a:ext>
            </a:extLst>
          </p:cNvPr>
          <p:cNvPicPr>
            <a:picLocks noChangeAspect="1"/>
          </p:cNvPicPr>
          <p:nvPr/>
        </p:nvPicPr>
        <p:blipFill>
          <a:blip r:embed="rId3"/>
          <a:stretch>
            <a:fillRect/>
          </a:stretch>
        </p:blipFill>
        <p:spPr>
          <a:xfrm>
            <a:off x="2296148" y="1712627"/>
            <a:ext cx="4852797" cy="3993724"/>
          </a:xfrm>
          <a:prstGeom prst="rect">
            <a:avLst/>
          </a:prstGeom>
        </p:spPr>
      </p:pic>
      <p:sp>
        <p:nvSpPr>
          <p:cNvPr id="8" name="CuadroTexto 7">
            <a:extLst>
              <a:ext uri="{FF2B5EF4-FFF2-40B4-BE49-F238E27FC236}">
                <a16:creationId xmlns:a16="http://schemas.microsoft.com/office/drawing/2014/main" id="{742E30C6-7916-B44F-9E2F-95C134261BFB}"/>
              </a:ext>
            </a:extLst>
          </p:cNvPr>
          <p:cNvSpPr txBox="1"/>
          <p:nvPr/>
        </p:nvSpPr>
        <p:spPr>
          <a:xfrm>
            <a:off x="2602046" y="5615213"/>
            <a:ext cx="4240999" cy="854080"/>
          </a:xfrm>
          <a:prstGeom prst="rect">
            <a:avLst/>
          </a:prstGeom>
          <a:noFill/>
        </p:spPr>
        <p:txBody>
          <a:bodyPr wrap="square" rtlCol="0">
            <a:spAutoFit/>
          </a:bodyPr>
          <a:lstStyle/>
          <a:p>
            <a:r>
              <a:rPr lang="es-ES" sz="1200" i="1"/>
              <a:t>Figura 1. </a:t>
            </a:r>
            <a:r>
              <a:rPr lang="es-ES" sz="1200" i="1" err="1"/>
              <a:t>Características</a:t>
            </a:r>
            <a:r>
              <a:rPr lang="es-ES" sz="1200" i="1"/>
              <a:t> generales de las </a:t>
            </a:r>
            <a:r>
              <a:rPr lang="es-ES" sz="1200" i="1" err="1"/>
              <a:t>células</a:t>
            </a:r>
            <a:r>
              <a:rPr lang="es-ES" sz="1200" i="1"/>
              <a:t> tumorales adquiridas durante el proceso de </a:t>
            </a:r>
            <a:r>
              <a:rPr lang="es-ES" sz="1200" i="1" err="1"/>
              <a:t>carcinogénesis</a:t>
            </a:r>
            <a:r>
              <a:rPr lang="es-ES" sz="1200" i="1"/>
              <a:t>.</a:t>
            </a:r>
            <a:r>
              <a:rPr lang="es-ES" sz="1200"/>
              <a:t> </a:t>
            </a:r>
            <a:r>
              <a:rPr lang="es-ES" sz="1200" i="1"/>
              <a:t>Modificada de </a:t>
            </a:r>
            <a:r>
              <a:rPr lang="es-ES" sz="1200" i="1" err="1"/>
              <a:t>Hanahan</a:t>
            </a:r>
            <a:r>
              <a:rPr lang="es-ES" sz="1200" i="1"/>
              <a:t> y </a:t>
            </a:r>
            <a:r>
              <a:rPr lang="es-ES" sz="1200" i="1" err="1"/>
              <a:t>Weinberg</a:t>
            </a:r>
            <a:r>
              <a:rPr lang="es-ES" sz="1200" i="1"/>
              <a:t>, 2011. </a:t>
            </a:r>
            <a:endParaRPr lang="es-ES" sz="1200"/>
          </a:p>
          <a:p>
            <a:endParaRPr lang="es-ES" sz="1350"/>
          </a:p>
        </p:txBody>
      </p:sp>
      <p:sp>
        <p:nvSpPr>
          <p:cNvPr id="23" name="18 CuadroTexto">
            <a:extLst>
              <a:ext uri="{FF2B5EF4-FFF2-40B4-BE49-F238E27FC236}">
                <a16:creationId xmlns:a16="http://schemas.microsoft.com/office/drawing/2014/main" id="{F5F1EC6F-13C0-B443-AB01-28CDEBD580B4}"/>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Tree>
    <p:extLst>
      <p:ext uri="{BB962C8B-B14F-4D97-AF65-F5344CB8AC3E}">
        <p14:creationId xmlns:p14="http://schemas.microsoft.com/office/powerpoint/2010/main" val="1094275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97B0622-3D2D-4C4C-AAE2-6FD31639BC1F}"/>
              </a:ext>
            </a:extLst>
          </p:cNvPr>
          <p:cNvSpPr txBox="1"/>
          <p:nvPr/>
        </p:nvSpPr>
        <p:spPr>
          <a:xfrm>
            <a:off x="1359620" y="804219"/>
            <a:ext cx="2991765" cy="400110"/>
          </a:xfrm>
          <a:prstGeom prst="rect">
            <a:avLst/>
          </a:prstGeom>
          <a:noFill/>
        </p:spPr>
        <p:txBody>
          <a:bodyPr wrap="square" rtlCol="0">
            <a:spAutoFit/>
          </a:bodyPr>
          <a:lstStyle/>
          <a:p>
            <a:r>
              <a:rPr lang="es-ES" sz="2000"/>
              <a:t>Malos hábitos alimenticios </a:t>
            </a:r>
          </a:p>
        </p:txBody>
      </p:sp>
      <p:grpSp>
        <p:nvGrpSpPr>
          <p:cNvPr id="9" name="Grupo 8">
            <a:extLst>
              <a:ext uri="{FF2B5EF4-FFF2-40B4-BE49-F238E27FC236}">
                <a16:creationId xmlns:a16="http://schemas.microsoft.com/office/drawing/2014/main" id="{AD90D111-5C69-F84B-888A-2806520B2078}"/>
              </a:ext>
            </a:extLst>
          </p:cNvPr>
          <p:cNvGrpSpPr/>
          <p:nvPr/>
        </p:nvGrpSpPr>
        <p:grpSpPr>
          <a:xfrm>
            <a:off x="147755" y="1331702"/>
            <a:ext cx="5892729" cy="2611995"/>
            <a:chOff x="4486386" y="1887579"/>
            <a:chExt cx="5654025" cy="2113428"/>
          </a:xfrm>
        </p:grpSpPr>
        <p:sp>
          <p:nvSpPr>
            <p:cNvPr id="14" name="Explosión 2 13">
              <a:extLst>
                <a:ext uri="{FF2B5EF4-FFF2-40B4-BE49-F238E27FC236}">
                  <a16:creationId xmlns:a16="http://schemas.microsoft.com/office/drawing/2014/main" id="{A60AD590-5E7B-B844-8FD7-C9A2A3997092}"/>
                </a:ext>
              </a:extLst>
            </p:cNvPr>
            <p:cNvSpPr/>
            <p:nvPr/>
          </p:nvSpPr>
          <p:spPr>
            <a:xfrm rot="528444">
              <a:off x="4486386" y="2099038"/>
              <a:ext cx="5654025" cy="1901969"/>
            </a:xfrm>
            <a:prstGeom prst="irregularSeal2">
              <a:avLst/>
            </a:prstGeom>
            <a:solidFill>
              <a:srgbClr val="FA82EA">
                <a:alpha val="38000"/>
              </a:srgbClr>
            </a:solidFill>
            <a:ln>
              <a:solidFill>
                <a:srgbClr val="FA82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5" name="CuadroTexto 14">
              <a:extLst>
                <a:ext uri="{FF2B5EF4-FFF2-40B4-BE49-F238E27FC236}">
                  <a16:creationId xmlns:a16="http://schemas.microsoft.com/office/drawing/2014/main" id="{4794AC90-E983-6246-A149-E34D68973477}"/>
                </a:ext>
              </a:extLst>
            </p:cNvPr>
            <p:cNvSpPr txBox="1"/>
            <p:nvPr/>
          </p:nvSpPr>
          <p:spPr>
            <a:xfrm>
              <a:off x="5329825" y="2882163"/>
              <a:ext cx="1510748" cy="356680"/>
            </a:xfrm>
            <a:prstGeom prst="rect">
              <a:avLst/>
            </a:prstGeom>
            <a:noFill/>
          </p:spPr>
          <p:txBody>
            <a:bodyPr wrap="square" rtlCol="0">
              <a:spAutoFit/>
            </a:bodyPr>
            <a:lstStyle/>
            <a:p>
              <a:r>
                <a:rPr lang="es-ES"/>
                <a:t>Inflamación </a:t>
              </a:r>
            </a:p>
          </p:txBody>
        </p:sp>
        <p:sp>
          <p:nvSpPr>
            <p:cNvPr id="16" name="CuadroTexto 15">
              <a:extLst>
                <a:ext uri="{FF2B5EF4-FFF2-40B4-BE49-F238E27FC236}">
                  <a16:creationId xmlns:a16="http://schemas.microsoft.com/office/drawing/2014/main" id="{77D86593-2BAD-744A-861F-C132AA878024}"/>
                </a:ext>
              </a:extLst>
            </p:cNvPr>
            <p:cNvSpPr txBox="1"/>
            <p:nvPr/>
          </p:nvSpPr>
          <p:spPr>
            <a:xfrm>
              <a:off x="7710998" y="2882162"/>
              <a:ext cx="1802295" cy="356680"/>
            </a:xfrm>
            <a:prstGeom prst="rect">
              <a:avLst/>
            </a:prstGeom>
            <a:noFill/>
          </p:spPr>
          <p:txBody>
            <a:bodyPr wrap="square" rtlCol="0">
              <a:spAutoFit/>
            </a:bodyPr>
            <a:lstStyle/>
            <a:p>
              <a:r>
                <a:rPr lang="es-ES"/>
                <a:t>Daños mucosa  </a:t>
              </a:r>
            </a:p>
          </p:txBody>
        </p:sp>
        <p:grpSp>
          <p:nvGrpSpPr>
            <p:cNvPr id="17" name="Grupo 16">
              <a:extLst>
                <a:ext uri="{FF2B5EF4-FFF2-40B4-BE49-F238E27FC236}">
                  <a16:creationId xmlns:a16="http://schemas.microsoft.com/office/drawing/2014/main" id="{D5DEBAEA-5D9A-DC4A-8C7D-7612555B8CBC}"/>
                </a:ext>
              </a:extLst>
            </p:cNvPr>
            <p:cNvGrpSpPr/>
            <p:nvPr/>
          </p:nvGrpSpPr>
          <p:grpSpPr>
            <a:xfrm>
              <a:off x="6855534" y="2838686"/>
              <a:ext cx="401783" cy="369333"/>
              <a:chOff x="6752676" y="2214519"/>
              <a:chExt cx="410216" cy="369332"/>
            </a:xfrm>
          </p:grpSpPr>
          <p:cxnSp>
            <p:nvCxnSpPr>
              <p:cNvPr id="20" name="Conector recto 19">
                <a:extLst>
                  <a:ext uri="{FF2B5EF4-FFF2-40B4-BE49-F238E27FC236}">
                    <a16:creationId xmlns:a16="http://schemas.microsoft.com/office/drawing/2014/main" id="{65FFF188-2F52-1F4B-ABE5-A3C2A56B2140}"/>
                  </a:ext>
                </a:extLst>
              </p:cNvPr>
              <p:cNvCxnSpPr>
                <a:cxnSpLocks/>
              </p:cNvCxnSpPr>
              <p:nvPr/>
            </p:nvCxnSpPr>
            <p:spPr>
              <a:xfrm>
                <a:off x="6957782" y="2214519"/>
                <a:ext cx="0" cy="36933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40C6E871-7EBE-514B-8A79-7F84A16E79EB}"/>
                  </a:ext>
                </a:extLst>
              </p:cNvPr>
              <p:cNvCxnSpPr>
                <a:cxnSpLocks/>
              </p:cNvCxnSpPr>
              <p:nvPr/>
            </p:nvCxnSpPr>
            <p:spPr>
              <a:xfrm flipH="1">
                <a:off x="6752676" y="2399186"/>
                <a:ext cx="41021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8" name="Conector recto de flecha 17">
              <a:extLst>
                <a:ext uri="{FF2B5EF4-FFF2-40B4-BE49-F238E27FC236}">
                  <a16:creationId xmlns:a16="http://schemas.microsoft.com/office/drawing/2014/main" id="{E85E3A17-DF08-5D49-9870-F8EF561B028D}"/>
                </a:ext>
              </a:extLst>
            </p:cNvPr>
            <p:cNvCxnSpPr>
              <a:cxnSpLocks/>
            </p:cNvCxnSpPr>
            <p:nvPr/>
          </p:nvCxnSpPr>
          <p:spPr>
            <a:xfrm flipH="1">
              <a:off x="7056425" y="1887579"/>
              <a:ext cx="1" cy="53570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CE282BB8-BCA9-4A40-9C02-139DFCD6092F}"/>
                </a:ext>
              </a:extLst>
            </p:cNvPr>
            <p:cNvSpPr txBox="1"/>
            <p:nvPr/>
          </p:nvSpPr>
          <p:spPr>
            <a:xfrm>
              <a:off x="7343272" y="2511730"/>
              <a:ext cx="651320" cy="356680"/>
            </a:xfrm>
            <a:prstGeom prst="rect">
              <a:avLst/>
            </a:prstGeom>
            <a:noFill/>
          </p:spPr>
          <p:txBody>
            <a:bodyPr wrap="square" rtlCol="0">
              <a:spAutoFit/>
            </a:bodyPr>
            <a:lstStyle/>
            <a:p>
              <a:r>
                <a:rPr lang="es-ES">
                  <a:ln>
                    <a:solidFill>
                      <a:srgbClr val="7030A0"/>
                    </a:solidFill>
                  </a:ln>
                  <a:solidFill>
                    <a:srgbClr val="7030A0"/>
                  </a:solidFill>
                </a:rPr>
                <a:t>ROS</a:t>
              </a:r>
              <a:r>
                <a:rPr lang="es-ES"/>
                <a:t> </a:t>
              </a:r>
            </a:p>
          </p:txBody>
        </p:sp>
      </p:grpSp>
      <p:grpSp>
        <p:nvGrpSpPr>
          <p:cNvPr id="28" name="Grupo 27">
            <a:extLst>
              <a:ext uri="{FF2B5EF4-FFF2-40B4-BE49-F238E27FC236}">
                <a16:creationId xmlns:a16="http://schemas.microsoft.com/office/drawing/2014/main" id="{DBEA2E89-BAC1-DF4D-95E7-316AF411B37B}"/>
              </a:ext>
            </a:extLst>
          </p:cNvPr>
          <p:cNvGrpSpPr/>
          <p:nvPr/>
        </p:nvGrpSpPr>
        <p:grpSpPr>
          <a:xfrm>
            <a:off x="5448977" y="1934963"/>
            <a:ext cx="3287793" cy="1509364"/>
            <a:chOff x="1215286" y="4583470"/>
            <a:chExt cx="3287793" cy="1509364"/>
          </a:xfrm>
        </p:grpSpPr>
        <p:sp>
          <p:nvSpPr>
            <p:cNvPr id="8" name="CuadroTexto 7">
              <a:extLst>
                <a:ext uri="{FF2B5EF4-FFF2-40B4-BE49-F238E27FC236}">
                  <a16:creationId xmlns:a16="http://schemas.microsoft.com/office/drawing/2014/main" id="{78F857C1-003D-3D49-8D4B-AA3B615D1197}"/>
                </a:ext>
              </a:extLst>
            </p:cNvPr>
            <p:cNvSpPr txBox="1"/>
            <p:nvPr/>
          </p:nvSpPr>
          <p:spPr>
            <a:xfrm>
              <a:off x="1917643" y="4583470"/>
              <a:ext cx="2277279" cy="400110"/>
            </a:xfrm>
            <a:prstGeom prst="rect">
              <a:avLst/>
            </a:prstGeom>
            <a:noFill/>
          </p:spPr>
          <p:txBody>
            <a:bodyPr wrap="square" rtlCol="0">
              <a:spAutoFit/>
            </a:bodyPr>
            <a:lstStyle/>
            <a:p>
              <a:r>
                <a:rPr lang="es-ES" sz="2000"/>
                <a:t>Progresión cáncer </a:t>
              </a:r>
            </a:p>
          </p:txBody>
        </p:sp>
        <p:sp>
          <p:nvSpPr>
            <p:cNvPr id="10" name="Flecha curvada hacia la derecha 9">
              <a:extLst>
                <a:ext uri="{FF2B5EF4-FFF2-40B4-BE49-F238E27FC236}">
                  <a16:creationId xmlns:a16="http://schemas.microsoft.com/office/drawing/2014/main" id="{3011B75A-9603-034C-A21C-1C58151C9E77}"/>
                </a:ext>
              </a:extLst>
            </p:cNvPr>
            <p:cNvSpPr/>
            <p:nvPr/>
          </p:nvSpPr>
          <p:spPr>
            <a:xfrm>
              <a:off x="1215286" y="4707599"/>
              <a:ext cx="685178" cy="131397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endParaRPr>
            </a:p>
          </p:txBody>
        </p:sp>
        <p:sp>
          <p:nvSpPr>
            <p:cNvPr id="11" name="CuadroTexto 10">
              <a:extLst>
                <a:ext uri="{FF2B5EF4-FFF2-40B4-BE49-F238E27FC236}">
                  <a16:creationId xmlns:a16="http://schemas.microsoft.com/office/drawing/2014/main" id="{5AF056E0-6F46-F64B-809B-2C73A53D7BD5}"/>
                </a:ext>
              </a:extLst>
            </p:cNvPr>
            <p:cNvSpPr txBox="1"/>
            <p:nvPr/>
          </p:nvSpPr>
          <p:spPr>
            <a:xfrm>
              <a:off x="1892628" y="5692724"/>
              <a:ext cx="2610451" cy="400110"/>
            </a:xfrm>
            <a:prstGeom prst="rect">
              <a:avLst/>
            </a:prstGeom>
            <a:noFill/>
          </p:spPr>
          <p:txBody>
            <a:bodyPr wrap="square" rtlCol="0">
              <a:spAutoFit/>
            </a:bodyPr>
            <a:lstStyle/>
            <a:p>
              <a:r>
                <a:rPr lang="es-ES" sz="2000"/>
                <a:t>Compuestos </a:t>
              </a:r>
              <a:r>
                <a:rPr lang="es-ES" sz="2000" err="1"/>
                <a:t>bioactivos</a:t>
              </a:r>
              <a:endParaRPr lang="es-ES" sz="2000"/>
            </a:p>
          </p:txBody>
        </p:sp>
      </p:grpSp>
      <p:pic>
        <p:nvPicPr>
          <p:cNvPr id="12" name="Imagen 11">
            <a:extLst>
              <a:ext uri="{FF2B5EF4-FFF2-40B4-BE49-F238E27FC236}">
                <a16:creationId xmlns:a16="http://schemas.microsoft.com/office/drawing/2014/main" id="{3D78A487-770B-C248-B6DA-5BA8367B5CE6}"/>
              </a:ext>
            </a:extLst>
          </p:cNvPr>
          <p:cNvPicPr>
            <a:picLocks noChangeAspect="1"/>
          </p:cNvPicPr>
          <p:nvPr/>
        </p:nvPicPr>
        <p:blipFill>
          <a:blip r:embed="rId3"/>
          <a:stretch>
            <a:fillRect/>
          </a:stretch>
        </p:blipFill>
        <p:spPr>
          <a:xfrm>
            <a:off x="6815676" y="3601842"/>
            <a:ext cx="1231735" cy="1243345"/>
          </a:xfrm>
          <a:prstGeom prst="rect">
            <a:avLst/>
          </a:prstGeom>
        </p:spPr>
      </p:pic>
      <p:pic>
        <p:nvPicPr>
          <p:cNvPr id="13" name="Imagen 12" descr="Imagen que contiene captura de pantalla&#10;&#10;Descripción generada automáticamente">
            <a:extLst>
              <a:ext uri="{FF2B5EF4-FFF2-40B4-BE49-F238E27FC236}">
                <a16:creationId xmlns:a16="http://schemas.microsoft.com/office/drawing/2014/main" id="{B1AACD3A-5E3C-C94A-91D6-A2333578DFD0}"/>
              </a:ext>
            </a:extLst>
          </p:cNvPr>
          <p:cNvPicPr>
            <a:picLocks noChangeAspect="1"/>
          </p:cNvPicPr>
          <p:nvPr/>
        </p:nvPicPr>
        <p:blipFill>
          <a:blip r:embed="rId4"/>
          <a:stretch>
            <a:fillRect/>
          </a:stretch>
        </p:blipFill>
        <p:spPr>
          <a:xfrm>
            <a:off x="287523" y="4346790"/>
            <a:ext cx="5274281" cy="1706991"/>
          </a:xfrm>
          <a:prstGeom prst="rect">
            <a:avLst/>
          </a:prstGeom>
        </p:spPr>
      </p:pic>
      <p:sp>
        <p:nvSpPr>
          <p:cNvPr id="22" name="4 Título">
            <a:extLst>
              <a:ext uri="{FF2B5EF4-FFF2-40B4-BE49-F238E27FC236}">
                <a16:creationId xmlns:a16="http://schemas.microsoft.com/office/drawing/2014/main" id="{C822E587-B3CF-CC46-970B-CE9B1094C461}"/>
              </a:ext>
            </a:extLst>
          </p:cNvPr>
          <p:cNvSpPr txBox="1">
            <a:spLocks/>
          </p:cNvSpPr>
          <p:nvPr/>
        </p:nvSpPr>
        <p:spPr>
          <a:xfrm>
            <a:off x="2" y="6657031"/>
            <a:ext cx="3056281" cy="240260"/>
          </a:xfrm>
          <a:prstGeom prst="rect">
            <a:avLst/>
          </a:prstGeom>
          <a:solidFill>
            <a:schemeClr val="accent5">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sz="1200" b="1" dirty="0">
                <a:solidFill>
                  <a:schemeClr val="tx1"/>
                </a:solidFill>
                <a:latin typeface="Calibri" pitchFamily="34" charset="0"/>
              </a:rPr>
              <a:t>POLIFENOLES</a:t>
            </a:r>
          </a:p>
        </p:txBody>
      </p:sp>
      <p:sp>
        <p:nvSpPr>
          <p:cNvPr id="23" name="4 Título">
            <a:extLst>
              <a:ext uri="{FF2B5EF4-FFF2-40B4-BE49-F238E27FC236}">
                <a16:creationId xmlns:a16="http://schemas.microsoft.com/office/drawing/2014/main" id="{4B16FC8D-3042-3043-B01F-F7774E9661A1}"/>
              </a:ext>
            </a:extLst>
          </p:cNvPr>
          <p:cNvSpPr txBox="1">
            <a:spLocks/>
          </p:cNvSpPr>
          <p:nvPr/>
        </p:nvSpPr>
        <p:spPr>
          <a:xfrm>
            <a:off x="6087717" y="6655114"/>
            <a:ext cx="3056283" cy="240260"/>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CÁNCER</a:t>
            </a:r>
          </a:p>
        </p:txBody>
      </p:sp>
      <p:sp>
        <p:nvSpPr>
          <p:cNvPr id="24" name="4 Título">
            <a:extLst>
              <a:ext uri="{FF2B5EF4-FFF2-40B4-BE49-F238E27FC236}">
                <a16:creationId xmlns:a16="http://schemas.microsoft.com/office/drawing/2014/main" id="{AC5C8749-AB34-6D48-AA9D-21B8E73785E4}"/>
              </a:ext>
            </a:extLst>
          </p:cNvPr>
          <p:cNvSpPr txBox="1">
            <a:spLocks/>
          </p:cNvSpPr>
          <p:nvPr/>
        </p:nvSpPr>
        <p:spPr>
          <a:xfrm>
            <a:off x="3056285" y="6655114"/>
            <a:ext cx="3056282"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VESÍCULAS EXTRACELULARES</a:t>
            </a:r>
          </a:p>
        </p:txBody>
      </p:sp>
      <p:sp>
        <p:nvSpPr>
          <p:cNvPr id="25" name="18 CuadroTexto">
            <a:extLst>
              <a:ext uri="{FF2B5EF4-FFF2-40B4-BE49-F238E27FC236}">
                <a16:creationId xmlns:a16="http://schemas.microsoft.com/office/drawing/2014/main" id="{45DBD550-BD71-DC46-9AAA-52068490710C}"/>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29" name="CuadroTexto 28">
            <a:extLst>
              <a:ext uri="{FF2B5EF4-FFF2-40B4-BE49-F238E27FC236}">
                <a16:creationId xmlns:a16="http://schemas.microsoft.com/office/drawing/2014/main" id="{3F376F8D-7ECF-2C4F-BBBE-1AE95B5F2044}"/>
              </a:ext>
            </a:extLst>
          </p:cNvPr>
          <p:cNvSpPr txBox="1"/>
          <p:nvPr/>
        </p:nvSpPr>
        <p:spPr>
          <a:xfrm>
            <a:off x="6374107" y="5187125"/>
            <a:ext cx="2991765" cy="1015663"/>
          </a:xfrm>
          <a:prstGeom prst="rect">
            <a:avLst/>
          </a:prstGeom>
          <a:noFill/>
        </p:spPr>
        <p:txBody>
          <a:bodyPr wrap="square" rtlCol="0">
            <a:spAutoFit/>
          </a:bodyPr>
          <a:lstStyle/>
          <a:p>
            <a:pPr marL="342900" indent="-342900">
              <a:buFont typeface="Wingdings" pitchFamily="2" charset="2"/>
              <a:buChar char="ü"/>
            </a:pPr>
            <a:r>
              <a:rPr lang="es-ES" sz="2000"/>
              <a:t>Proliferación</a:t>
            </a:r>
          </a:p>
          <a:p>
            <a:pPr marL="342900" indent="-342900">
              <a:buFont typeface="Wingdings" pitchFamily="2" charset="2"/>
              <a:buChar char="ü"/>
            </a:pPr>
            <a:r>
              <a:rPr lang="es-ES" sz="2000"/>
              <a:t>Supervivencia</a:t>
            </a:r>
          </a:p>
          <a:p>
            <a:pPr marL="342900" indent="-342900">
              <a:buFont typeface="Wingdings" pitchFamily="2" charset="2"/>
              <a:buChar char="ü"/>
            </a:pPr>
            <a:r>
              <a:rPr lang="es-ES" sz="2000"/>
              <a:t>Invasión</a:t>
            </a:r>
          </a:p>
        </p:txBody>
      </p:sp>
    </p:spTree>
    <p:extLst>
      <p:ext uri="{BB962C8B-B14F-4D97-AF65-F5344CB8AC3E}">
        <p14:creationId xmlns:p14="http://schemas.microsoft.com/office/powerpoint/2010/main" val="747596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35" y="180777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35" y="3327564"/>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35" y="4096708"/>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35" y="486585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35" y="2558420"/>
            <a:ext cx="4644943" cy="540000"/>
          </a:xfrm>
          <a:prstGeom prst="rect">
            <a:avLst/>
          </a:prstGeom>
          <a:solidFill>
            <a:schemeClr val="accent2">
              <a:lumMod val="40000"/>
              <a:lumOff val="60000"/>
              <a:alpha val="74902"/>
            </a:schemeClr>
          </a:solidFill>
          <a:ln w="28575" cap="flat" cmpd="sng" algn="ctr">
            <a:solidFill>
              <a:schemeClr val="accent2">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686493" y="932647"/>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551840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09869C5-1D38-654B-9445-241CD3068A14}"/>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430456"/>
            <a:ext cx="9144000" cy="6177507"/>
          </a:xfrm>
          <a:prstGeom prst="rect">
            <a:avLst/>
          </a:prstGeom>
        </p:spPr>
      </p:pic>
      <p:sp>
        <p:nvSpPr>
          <p:cNvPr id="3" name="Marcador de contenido 2">
            <a:extLst>
              <a:ext uri="{FF2B5EF4-FFF2-40B4-BE49-F238E27FC236}">
                <a16:creationId xmlns:a16="http://schemas.microsoft.com/office/drawing/2014/main" id="{DF40F64A-55CC-6641-AAEE-DA8B8F152414}"/>
              </a:ext>
            </a:extLst>
          </p:cNvPr>
          <p:cNvSpPr>
            <a:spLocks noGrp="1"/>
          </p:cNvSpPr>
          <p:nvPr>
            <p:ph idx="1"/>
          </p:nvPr>
        </p:nvSpPr>
        <p:spPr>
          <a:xfrm>
            <a:off x="665018" y="2743200"/>
            <a:ext cx="7917878" cy="1562793"/>
          </a:xfrm>
          <a:solidFill>
            <a:schemeClr val="accent5">
              <a:lumMod val="20000"/>
              <a:lumOff val="80000"/>
            </a:schemeClr>
          </a:solidFill>
          <a:ln>
            <a:solidFill>
              <a:schemeClr val="accent5">
                <a:lumMod val="75000"/>
              </a:schemeClr>
            </a:solidFill>
          </a:ln>
        </p:spPr>
        <p:txBody>
          <a:bodyPr>
            <a:normAutofit lnSpcReduction="10000"/>
          </a:bodyPr>
          <a:lstStyle/>
          <a:p>
            <a:pPr marL="0" indent="0" algn="ctr">
              <a:buNone/>
            </a:pPr>
            <a:r>
              <a:rPr lang="es-ES"/>
              <a:t>El tratamiento </a:t>
            </a:r>
            <a:r>
              <a:rPr lang="es-ES" i="1"/>
              <a:t>in vitro </a:t>
            </a:r>
            <a:r>
              <a:rPr lang="es-ES"/>
              <a:t>de </a:t>
            </a:r>
            <a:r>
              <a:rPr lang="es-ES" err="1"/>
              <a:t>células</a:t>
            </a:r>
            <a:r>
              <a:rPr lang="es-ES"/>
              <a:t> tumorales con </a:t>
            </a:r>
            <a:r>
              <a:rPr lang="es-ES" err="1"/>
              <a:t>vesículas</a:t>
            </a:r>
            <a:r>
              <a:rPr lang="es-ES"/>
              <a:t> extracelulares derivadas de </a:t>
            </a:r>
            <a:r>
              <a:rPr lang="es-ES" err="1"/>
              <a:t>células</a:t>
            </a:r>
            <a:r>
              <a:rPr lang="es-ES"/>
              <a:t> mononucleares tratadas con </a:t>
            </a:r>
            <a:r>
              <a:rPr lang="es-ES" err="1"/>
              <a:t>genisteína</a:t>
            </a:r>
            <a:r>
              <a:rPr lang="es-ES"/>
              <a:t> </a:t>
            </a:r>
            <a:r>
              <a:rPr lang="es-ES" err="1"/>
              <a:t>podría</a:t>
            </a:r>
            <a:r>
              <a:rPr lang="es-ES"/>
              <a:t> inducir variaciones en la </a:t>
            </a:r>
            <a:r>
              <a:rPr lang="es-ES" err="1"/>
              <a:t>proliferación</a:t>
            </a:r>
            <a:r>
              <a:rPr lang="es-ES"/>
              <a:t> celular. </a:t>
            </a:r>
          </a:p>
          <a:p>
            <a:pPr marL="0" indent="0" algn="ctr">
              <a:buNone/>
            </a:pPr>
            <a:endParaRPr lang="es-ES"/>
          </a:p>
        </p:txBody>
      </p:sp>
      <p:sp>
        <p:nvSpPr>
          <p:cNvPr id="4" name="CuadroTexto 3">
            <a:extLst>
              <a:ext uri="{FF2B5EF4-FFF2-40B4-BE49-F238E27FC236}">
                <a16:creationId xmlns:a16="http://schemas.microsoft.com/office/drawing/2014/main" id="{9C58FA7A-36EF-364C-9276-6215D1A49CA2}"/>
              </a:ext>
            </a:extLst>
          </p:cNvPr>
          <p:cNvSpPr txBox="1"/>
          <p:nvPr/>
        </p:nvSpPr>
        <p:spPr>
          <a:xfrm>
            <a:off x="3706770" y="1800780"/>
            <a:ext cx="1834374" cy="523220"/>
          </a:xfrm>
          <a:prstGeom prst="rect">
            <a:avLst/>
          </a:prstGeom>
          <a:solidFill>
            <a:schemeClr val="accent2">
              <a:lumMod val="40000"/>
              <a:lumOff val="60000"/>
            </a:schemeClr>
          </a:solidFill>
          <a:ln>
            <a:solidFill>
              <a:schemeClr val="accent2"/>
            </a:solidFill>
          </a:ln>
        </p:spPr>
        <p:txBody>
          <a:bodyPr wrap="square" rtlCol="0">
            <a:spAutoFit/>
          </a:bodyPr>
          <a:lstStyle/>
          <a:p>
            <a:pPr algn="ctr"/>
            <a:r>
              <a:rPr lang="es-ES" sz="2800">
                <a:ln>
                  <a:solidFill>
                    <a:schemeClr val="bg1"/>
                  </a:solidFill>
                </a:ln>
                <a:solidFill>
                  <a:schemeClr val="bg1"/>
                </a:solidFill>
              </a:rPr>
              <a:t>HIPÓTESIS</a:t>
            </a:r>
          </a:p>
        </p:txBody>
      </p:sp>
      <p:sp>
        <p:nvSpPr>
          <p:cNvPr id="5" name="18 CuadroTexto">
            <a:extLst>
              <a:ext uri="{FF2B5EF4-FFF2-40B4-BE49-F238E27FC236}">
                <a16:creationId xmlns:a16="http://schemas.microsoft.com/office/drawing/2014/main" id="{14F0B93B-93A6-F744-A655-2D6F138BAB73}"/>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HIPÓTESIS Y OBJETIVOS</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6" name="4 Título">
            <a:extLst>
              <a:ext uri="{FF2B5EF4-FFF2-40B4-BE49-F238E27FC236}">
                <a16:creationId xmlns:a16="http://schemas.microsoft.com/office/drawing/2014/main" id="{9D009FCC-8B2C-AB41-8961-C8FA5B69FD12}"/>
              </a:ext>
            </a:extLst>
          </p:cNvPr>
          <p:cNvSpPr txBox="1">
            <a:spLocks/>
          </p:cNvSpPr>
          <p:nvPr/>
        </p:nvSpPr>
        <p:spPr>
          <a:xfrm>
            <a:off x="-6" y="6588889"/>
            <a:ext cx="4572000" cy="240260"/>
          </a:xfrm>
          <a:prstGeom prst="rect">
            <a:avLst/>
          </a:prstGeom>
          <a:solidFill>
            <a:schemeClr val="accent2">
              <a:alpha val="6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rPr>
              <a:t>HIPÓTESIS</a:t>
            </a:r>
          </a:p>
        </p:txBody>
      </p:sp>
      <p:sp>
        <p:nvSpPr>
          <p:cNvPr id="7" name="4 Título">
            <a:extLst>
              <a:ext uri="{FF2B5EF4-FFF2-40B4-BE49-F238E27FC236}">
                <a16:creationId xmlns:a16="http://schemas.microsoft.com/office/drawing/2014/main" id="{46ED7D98-B314-1249-B75D-FF074272A86C}"/>
              </a:ext>
            </a:extLst>
          </p:cNvPr>
          <p:cNvSpPr txBox="1">
            <a:spLocks/>
          </p:cNvSpPr>
          <p:nvPr/>
        </p:nvSpPr>
        <p:spPr>
          <a:xfrm>
            <a:off x="4571998" y="6603847"/>
            <a:ext cx="4572002" cy="219017"/>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OBJETIVOS</a:t>
            </a:r>
          </a:p>
        </p:txBody>
      </p:sp>
    </p:spTree>
    <p:extLst>
      <p:ext uri="{BB962C8B-B14F-4D97-AF65-F5344CB8AC3E}">
        <p14:creationId xmlns:p14="http://schemas.microsoft.com/office/powerpoint/2010/main" val="1638896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A7990C6E-935C-AD45-9AE8-8597FFD2C332}"/>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420525"/>
            <a:ext cx="9144000" cy="6187439"/>
          </a:xfrm>
          <a:prstGeom prst="rect">
            <a:avLst/>
          </a:prstGeom>
        </p:spPr>
      </p:pic>
      <p:sp>
        <p:nvSpPr>
          <p:cNvPr id="26" name="Rectángulo redondeado 25">
            <a:extLst>
              <a:ext uri="{FF2B5EF4-FFF2-40B4-BE49-F238E27FC236}">
                <a16:creationId xmlns:a16="http://schemas.microsoft.com/office/drawing/2014/main" id="{05611E53-E4F0-4A4E-8FD9-7DE78C47FAC3}"/>
              </a:ext>
            </a:extLst>
          </p:cNvPr>
          <p:cNvSpPr/>
          <p:nvPr/>
        </p:nvSpPr>
        <p:spPr>
          <a:xfrm>
            <a:off x="148217" y="1037857"/>
            <a:ext cx="8817723" cy="893632"/>
          </a:xfrm>
          <a:prstGeom prst="roundRect">
            <a:avLst/>
          </a:prstGeom>
          <a:solidFill>
            <a:schemeClr val="accent4">
              <a:lumMod val="20000"/>
              <a:lumOff val="80000"/>
              <a:alpha val="66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 name="Marcador de contenido 2">
            <a:extLst>
              <a:ext uri="{FF2B5EF4-FFF2-40B4-BE49-F238E27FC236}">
                <a16:creationId xmlns:a16="http://schemas.microsoft.com/office/drawing/2014/main" id="{50223CD2-6D11-C249-B552-A7CB368390FC}"/>
              </a:ext>
            </a:extLst>
          </p:cNvPr>
          <p:cNvSpPr>
            <a:spLocks noGrp="1"/>
          </p:cNvSpPr>
          <p:nvPr>
            <p:ph idx="1"/>
          </p:nvPr>
        </p:nvSpPr>
        <p:spPr>
          <a:xfrm>
            <a:off x="148211" y="1140943"/>
            <a:ext cx="8817724" cy="968043"/>
          </a:xfrm>
        </p:spPr>
        <p:txBody>
          <a:bodyPr>
            <a:noAutofit/>
          </a:bodyPr>
          <a:lstStyle/>
          <a:p>
            <a:pPr marL="0" indent="0" algn="ctr">
              <a:buNone/>
            </a:pPr>
            <a:r>
              <a:rPr lang="es-ES" sz="2400"/>
              <a:t>Estudiar el efecto de las </a:t>
            </a:r>
            <a:r>
              <a:rPr lang="es-ES" sz="2400" err="1"/>
              <a:t>vesículas</a:t>
            </a:r>
            <a:r>
              <a:rPr lang="es-ES" sz="2400"/>
              <a:t> extracelulares, liberadas por </a:t>
            </a:r>
            <a:r>
              <a:rPr lang="es-ES" sz="2400" err="1"/>
              <a:t>células</a:t>
            </a:r>
            <a:r>
              <a:rPr lang="es-ES" sz="2400"/>
              <a:t> mononucleares tratadas con </a:t>
            </a:r>
            <a:r>
              <a:rPr lang="es-ES" sz="2400" err="1"/>
              <a:t>genisteína</a:t>
            </a:r>
            <a:r>
              <a:rPr lang="es-ES" sz="2400"/>
              <a:t>, sobre </a:t>
            </a:r>
            <a:r>
              <a:rPr lang="es-ES" sz="2400" err="1"/>
              <a:t>células</a:t>
            </a:r>
            <a:r>
              <a:rPr lang="es-ES" sz="2400"/>
              <a:t> tumorales. </a:t>
            </a:r>
          </a:p>
          <a:p>
            <a:pPr marL="0" indent="0">
              <a:buNone/>
            </a:pPr>
            <a:endParaRPr lang="es-ES"/>
          </a:p>
        </p:txBody>
      </p:sp>
      <p:sp>
        <p:nvSpPr>
          <p:cNvPr id="4" name="CuadroTexto 3">
            <a:extLst>
              <a:ext uri="{FF2B5EF4-FFF2-40B4-BE49-F238E27FC236}">
                <a16:creationId xmlns:a16="http://schemas.microsoft.com/office/drawing/2014/main" id="{3E48C474-7136-7640-931F-860EEBC3680D}"/>
              </a:ext>
            </a:extLst>
          </p:cNvPr>
          <p:cNvSpPr txBox="1"/>
          <p:nvPr/>
        </p:nvSpPr>
        <p:spPr>
          <a:xfrm>
            <a:off x="3826565" y="550336"/>
            <a:ext cx="1490870" cy="400110"/>
          </a:xfrm>
          <a:prstGeom prst="rect">
            <a:avLst/>
          </a:prstGeom>
          <a:solidFill>
            <a:schemeClr val="accent2">
              <a:lumMod val="40000"/>
              <a:lumOff val="60000"/>
            </a:schemeClr>
          </a:solidFill>
          <a:ln w="28575">
            <a:solidFill>
              <a:schemeClr val="accent2"/>
            </a:solidFill>
          </a:ln>
        </p:spPr>
        <p:txBody>
          <a:bodyPr wrap="square" rtlCol="0">
            <a:spAutoFit/>
          </a:bodyPr>
          <a:lstStyle/>
          <a:p>
            <a:pPr algn="ctr"/>
            <a:r>
              <a:rPr lang="es-ES" sz="2000"/>
              <a:t>GENERAL</a:t>
            </a:r>
          </a:p>
        </p:txBody>
      </p:sp>
      <p:sp>
        <p:nvSpPr>
          <p:cNvPr id="13" name="CuadroTexto 12">
            <a:extLst>
              <a:ext uri="{FF2B5EF4-FFF2-40B4-BE49-F238E27FC236}">
                <a16:creationId xmlns:a16="http://schemas.microsoft.com/office/drawing/2014/main" id="{696EA16C-98EB-A643-A7F3-F93D9EF744EA}"/>
              </a:ext>
            </a:extLst>
          </p:cNvPr>
          <p:cNvSpPr txBox="1"/>
          <p:nvPr/>
        </p:nvSpPr>
        <p:spPr>
          <a:xfrm>
            <a:off x="148211" y="2185993"/>
            <a:ext cx="1490870" cy="400110"/>
          </a:xfrm>
          <a:prstGeom prst="rect">
            <a:avLst/>
          </a:prstGeom>
          <a:solidFill>
            <a:schemeClr val="accent2">
              <a:lumMod val="40000"/>
              <a:lumOff val="60000"/>
            </a:schemeClr>
          </a:solidFill>
          <a:ln w="28575">
            <a:solidFill>
              <a:schemeClr val="accent2"/>
            </a:solidFill>
          </a:ln>
        </p:spPr>
        <p:txBody>
          <a:bodyPr wrap="square" rtlCol="0">
            <a:spAutoFit/>
          </a:bodyPr>
          <a:lstStyle/>
          <a:p>
            <a:pPr algn="ctr"/>
            <a:r>
              <a:rPr lang="es-ES" sz="2000"/>
              <a:t>ESPECÍFICOS</a:t>
            </a:r>
          </a:p>
        </p:txBody>
      </p:sp>
      <p:sp>
        <p:nvSpPr>
          <p:cNvPr id="15" name="18 CuadroTexto">
            <a:extLst>
              <a:ext uri="{FF2B5EF4-FFF2-40B4-BE49-F238E27FC236}">
                <a16:creationId xmlns:a16="http://schemas.microsoft.com/office/drawing/2014/main" id="{CAFD318D-F6F7-8C41-8BD3-684B9E5845B9}"/>
              </a:ext>
            </a:extLst>
          </p:cNvPr>
          <p:cNvSpPr txBox="1"/>
          <p:nvPr/>
        </p:nvSpPr>
        <p:spPr>
          <a:xfrm>
            <a:off x="0" y="5027"/>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HIPÓTESIS Y OBJETIVOS</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grpSp>
        <p:nvGrpSpPr>
          <p:cNvPr id="2" name="Grupo 1">
            <a:extLst>
              <a:ext uri="{FF2B5EF4-FFF2-40B4-BE49-F238E27FC236}">
                <a16:creationId xmlns:a16="http://schemas.microsoft.com/office/drawing/2014/main" id="{113A4D8C-1BEF-4E42-832A-1D335879EDCD}"/>
              </a:ext>
            </a:extLst>
          </p:cNvPr>
          <p:cNvGrpSpPr/>
          <p:nvPr/>
        </p:nvGrpSpPr>
        <p:grpSpPr>
          <a:xfrm>
            <a:off x="-102495" y="2723695"/>
            <a:ext cx="8165840" cy="3583969"/>
            <a:chOff x="-136660" y="2488592"/>
            <a:chExt cx="9235564" cy="4299383"/>
          </a:xfrm>
        </p:grpSpPr>
        <p:graphicFrame>
          <p:nvGraphicFramePr>
            <p:cNvPr id="18" name="Diagrama 17">
              <a:extLst>
                <a:ext uri="{FF2B5EF4-FFF2-40B4-BE49-F238E27FC236}">
                  <a16:creationId xmlns:a16="http://schemas.microsoft.com/office/drawing/2014/main" id="{4B3D21BE-A879-0240-A960-65B06B7252BB}"/>
                </a:ext>
              </a:extLst>
            </p:cNvPr>
            <p:cNvGraphicFramePr/>
            <p:nvPr>
              <p:extLst>
                <p:ext uri="{D42A27DB-BD31-4B8C-83A1-F6EECF244321}">
                  <p14:modId xmlns:p14="http://schemas.microsoft.com/office/powerpoint/2010/main" val="3767641518"/>
                </p:ext>
              </p:extLst>
            </p:nvPr>
          </p:nvGraphicFramePr>
          <p:xfrm>
            <a:off x="-136660" y="2488592"/>
            <a:ext cx="9235564" cy="4299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CuadroTexto 18">
              <a:extLst>
                <a:ext uri="{FF2B5EF4-FFF2-40B4-BE49-F238E27FC236}">
                  <a16:creationId xmlns:a16="http://schemas.microsoft.com/office/drawing/2014/main" id="{B6DBE01E-3378-F849-A8B2-723DE8593C48}"/>
                </a:ext>
              </a:extLst>
            </p:cNvPr>
            <p:cNvSpPr txBox="1"/>
            <p:nvPr/>
          </p:nvSpPr>
          <p:spPr>
            <a:xfrm>
              <a:off x="197625" y="2948163"/>
              <a:ext cx="374073" cy="400109"/>
            </a:xfrm>
            <a:prstGeom prst="rect">
              <a:avLst/>
            </a:prstGeom>
            <a:noFill/>
            <a:ln>
              <a:noFill/>
            </a:ln>
          </p:spPr>
          <p:txBody>
            <a:bodyPr wrap="square" rtlCol="0">
              <a:spAutoFit/>
            </a:bodyPr>
            <a:lstStyle/>
            <a:p>
              <a:r>
                <a:rPr lang="es-ES" sz="1350">
                  <a:solidFill>
                    <a:schemeClr val="accent1">
                      <a:lumMod val="50000"/>
                    </a:schemeClr>
                  </a:solidFill>
                </a:rPr>
                <a:t>1</a:t>
              </a:r>
            </a:p>
          </p:txBody>
        </p:sp>
        <p:sp>
          <p:nvSpPr>
            <p:cNvPr id="20" name="CuadroTexto 19">
              <a:extLst>
                <a:ext uri="{FF2B5EF4-FFF2-40B4-BE49-F238E27FC236}">
                  <a16:creationId xmlns:a16="http://schemas.microsoft.com/office/drawing/2014/main" id="{0BE4FC01-29E8-6044-BCFA-88E81C23E117}"/>
                </a:ext>
              </a:extLst>
            </p:cNvPr>
            <p:cNvSpPr txBox="1"/>
            <p:nvPr/>
          </p:nvSpPr>
          <p:spPr>
            <a:xfrm>
              <a:off x="571699" y="3952401"/>
              <a:ext cx="374073" cy="400109"/>
            </a:xfrm>
            <a:prstGeom prst="rect">
              <a:avLst/>
            </a:prstGeom>
            <a:noFill/>
            <a:ln>
              <a:noFill/>
            </a:ln>
          </p:spPr>
          <p:txBody>
            <a:bodyPr wrap="square" rtlCol="0">
              <a:spAutoFit/>
            </a:bodyPr>
            <a:lstStyle/>
            <a:p>
              <a:r>
                <a:rPr lang="es-ES" sz="1350">
                  <a:solidFill>
                    <a:schemeClr val="accent1">
                      <a:lumMod val="50000"/>
                    </a:schemeClr>
                  </a:solidFill>
                </a:rPr>
                <a:t>2</a:t>
              </a:r>
            </a:p>
          </p:txBody>
        </p:sp>
        <p:sp>
          <p:nvSpPr>
            <p:cNvPr id="21" name="CuadroTexto 20">
              <a:extLst>
                <a:ext uri="{FF2B5EF4-FFF2-40B4-BE49-F238E27FC236}">
                  <a16:creationId xmlns:a16="http://schemas.microsoft.com/office/drawing/2014/main" id="{4AB70185-2CF9-1743-99A7-9658AF5BE6D3}"/>
                </a:ext>
              </a:extLst>
            </p:cNvPr>
            <p:cNvSpPr txBox="1"/>
            <p:nvPr/>
          </p:nvSpPr>
          <p:spPr>
            <a:xfrm>
              <a:off x="552427" y="4918554"/>
              <a:ext cx="374073" cy="400109"/>
            </a:xfrm>
            <a:prstGeom prst="rect">
              <a:avLst/>
            </a:prstGeom>
            <a:noFill/>
            <a:ln>
              <a:noFill/>
            </a:ln>
          </p:spPr>
          <p:txBody>
            <a:bodyPr wrap="square" rtlCol="0">
              <a:spAutoFit/>
            </a:bodyPr>
            <a:lstStyle/>
            <a:p>
              <a:r>
                <a:rPr lang="es-ES" sz="1350">
                  <a:solidFill>
                    <a:schemeClr val="accent1">
                      <a:lumMod val="50000"/>
                    </a:schemeClr>
                  </a:solidFill>
                </a:rPr>
                <a:t>3</a:t>
              </a:r>
            </a:p>
          </p:txBody>
        </p:sp>
        <p:sp>
          <p:nvSpPr>
            <p:cNvPr id="22" name="CuadroTexto 21">
              <a:extLst>
                <a:ext uri="{FF2B5EF4-FFF2-40B4-BE49-F238E27FC236}">
                  <a16:creationId xmlns:a16="http://schemas.microsoft.com/office/drawing/2014/main" id="{2178B93C-3AB4-1045-BD43-D78CD207AF34}"/>
                </a:ext>
              </a:extLst>
            </p:cNvPr>
            <p:cNvSpPr txBox="1"/>
            <p:nvPr/>
          </p:nvSpPr>
          <p:spPr>
            <a:xfrm>
              <a:off x="197623" y="5954819"/>
              <a:ext cx="374073" cy="400109"/>
            </a:xfrm>
            <a:prstGeom prst="rect">
              <a:avLst/>
            </a:prstGeom>
            <a:noFill/>
            <a:ln>
              <a:noFill/>
            </a:ln>
          </p:spPr>
          <p:txBody>
            <a:bodyPr wrap="square" rtlCol="0">
              <a:spAutoFit/>
            </a:bodyPr>
            <a:lstStyle/>
            <a:p>
              <a:r>
                <a:rPr lang="es-ES" sz="1350">
                  <a:solidFill>
                    <a:schemeClr val="accent1">
                      <a:lumMod val="50000"/>
                    </a:schemeClr>
                  </a:solidFill>
                </a:rPr>
                <a:t>4</a:t>
              </a:r>
            </a:p>
          </p:txBody>
        </p:sp>
      </p:grpSp>
      <p:sp>
        <p:nvSpPr>
          <p:cNvPr id="23" name="4 Título">
            <a:extLst>
              <a:ext uri="{FF2B5EF4-FFF2-40B4-BE49-F238E27FC236}">
                <a16:creationId xmlns:a16="http://schemas.microsoft.com/office/drawing/2014/main" id="{B6665900-2210-7148-9A9E-5F197A038904}"/>
              </a:ext>
            </a:extLst>
          </p:cNvPr>
          <p:cNvSpPr txBox="1">
            <a:spLocks/>
          </p:cNvSpPr>
          <p:nvPr/>
        </p:nvSpPr>
        <p:spPr>
          <a:xfrm>
            <a:off x="0" y="6587137"/>
            <a:ext cx="4572000" cy="240260"/>
          </a:xfrm>
          <a:prstGeom prst="rect">
            <a:avLst/>
          </a:prstGeom>
          <a:solidFill>
            <a:schemeClr val="accent5">
              <a:lumMod val="60000"/>
              <a:lumOff val="40000"/>
              <a:alpha val="6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a:latin typeface="Calibri" pitchFamily="34" charset="0"/>
              </a:rPr>
              <a:t>HIPÓTESIS</a:t>
            </a:r>
          </a:p>
        </p:txBody>
      </p:sp>
      <p:sp>
        <p:nvSpPr>
          <p:cNvPr id="24" name="4 Título">
            <a:extLst>
              <a:ext uri="{FF2B5EF4-FFF2-40B4-BE49-F238E27FC236}">
                <a16:creationId xmlns:a16="http://schemas.microsoft.com/office/drawing/2014/main" id="{53C4E7A1-97C2-AC43-9EFC-A2E25513E01B}"/>
              </a:ext>
            </a:extLst>
          </p:cNvPr>
          <p:cNvSpPr txBox="1">
            <a:spLocks/>
          </p:cNvSpPr>
          <p:nvPr/>
        </p:nvSpPr>
        <p:spPr>
          <a:xfrm>
            <a:off x="4572004" y="6590590"/>
            <a:ext cx="4572002" cy="219017"/>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OBJETIVOS</a:t>
            </a:r>
          </a:p>
        </p:txBody>
      </p:sp>
    </p:spTree>
    <p:extLst>
      <p:ext uri="{BB962C8B-B14F-4D97-AF65-F5344CB8AC3E}">
        <p14:creationId xmlns:p14="http://schemas.microsoft.com/office/powerpoint/2010/main" val="978918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28" y="1491889"/>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28" y="3011681"/>
            <a:ext cx="4644943" cy="540000"/>
          </a:xfrm>
          <a:prstGeom prst="rect">
            <a:avLst/>
          </a:prstGeom>
          <a:solidFill>
            <a:schemeClr val="accent2">
              <a:lumMod val="40000"/>
              <a:lumOff val="60000"/>
              <a:alpha val="74902"/>
            </a:schemeClr>
          </a:solidFill>
          <a:ln w="28575" cap="flat" cmpd="sng" algn="ctr">
            <a:solidFill>
              <a:schemeClr val="accent2">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28" y="3780825"/>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28" y="4549969"/>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28" y="2242537"/>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719744" y="40766"/>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961562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8 CuadroTexto">
            <a:extLst>
              <a:ext uri="{FF2B5EF4-FFF2-40B4-BE49-F238E27FC236}">
                <a16:creationId xmlns:a16="http://schemas.microsoft.com/office/drawing/2014/main" id="{79809E88-29DA-A840-A63E-D281B19768E7}"/>
              </a:ext>
            </a:extLst>
          </p:cNvPr>
          <p:cNvSpPr txBox="1"/>
          <p:nvPr/>
        </p:nvSpPr>
        <p:spPr>
          <a:xfrm>
            <a:off x="0" y="-24263"/>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MATERIALES Y MÉTODOS</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6" name="17 CuadroTexto">
            <a:extLst>
              <a:ext uri="{FF2B5EF4-FFF2-40B4-BE49-F238E27FC236}">
                <a16:creationId xmlns:a16="http://schemas.microsoft.com/office/drawing/2014/main" id="{A4C4BBA6-4095-794A-B3DA-D1B81DFE6FF8}"/>
              </a:ext>
            </a:extLst>
          </p:cNvPr>
          <p:cNvSpPr txBox="1">
            <a:spLocks noChangeArrowheads="1"/>
          </p:cNvSpPr>
          <p:nvPr/>
        </p:nvSpPr>
        <p:spPr bwMode="auto">
          <a:xfrm>
            <a:off x="5069183" y="1001089"/>
            <a:ext cx="37133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1º Extracción sangre (n=16) y cultivo células mononucleares.</a:t>
            </a:r>
          </a:p>
        </p:txBody>
      </p:sp>
      <p:sp>
        <p:nvSpPr>
          <p:cNvPr id="7" name="29 Rectángulo">
            <a:extLst>
              <a:ext uri="{FF2B5EF4-FFF2-40B4-BE49-F238E27FC236}">
                <a16:creationId xmlns:a16="http://schemas.microsoft.com/office/drawing/2014/main" id="{13D1FE01-ADC8-6741-9035-9C4A25619AD6}"/>
              </a:ext>
            </a:extLst>
          </p:cNvPr>
          <p:cNvSpPr>
            <a:spLocks noChangeArrowheads="1"/>
          </p:cNvSpPr>
          <p:nvPr/>
        </p:nvSpPr>
        <p:spPr bwMode="auto">
          <a:xfrm>
            <a:off x="5069183" y="1599843"/>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2º Tratar las células con </a:t>
            </a:r>
            <a:r>
              <a:rPr lang="es-ES" altLang="es-ES" sz="1500" dirty="0" err="1">
                <a:latin typeface="Arial" panose="020B0604020202020204" pitchFamily="34" charset="0"/>
              </a:rPr>
              <a:t>genisteína</a:t>
            </a:r>
            <a:r>
              <a:rPr lang="es-ES" altLang="es-ES" sz="1500" dirty="0">
                <a:latin typeface="Arial" panose="020B0604020202020204" pitchFamily="34" charset="0"/>
              </a:rPr>
              <a:t>.</a:t>
            </a:r>
          </a:p>
        </p:txBody>
      </p:sp>
      <p:sp>
        <p:nvSpPr>
          <p:cNvPr id="12" name="Rectángulo 33">
            <a:extLst>
              <a:ext uri="{FF2B5EF4-FFF2-40B4-BE49-F238E27FC236}">
                <a16:creationId xmlns:a16="http://schemas.microsoft.com/office/drawing/2014/main" id="{0033ED35-E785-984C-BFEA-91813A232DF3}"/>
              </a:ext>
            </a:extLst>
          </p:cNvPr>
          <p:cNvSpPr/>
          <p:nvPr/>
        </p:nvSpPr>
        <p:spPr>
          <a:xfrm rot="5400000">
            <a:off x="963243" y="4278414"/>
            <a:ext cx="513000" cy="1647000"/>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dirty="0">
                <a:effectLst>
                  <a:outerShdw blurRad="38100" dist="38100" dir="2700000" algn="tl">
                    <a:srgbClr val="000000">
                      <a:alpha val="43137"/>
                    </a:srgbClr>
                  </a:outerShdw>
                </a:effectLst>
                <a:latin typeface="Calibri" pitchFamily="34" charset="0"/>
                <a:cs typeface="Calibri" pitchFamily="34" charset="0"/>
              </a:rPr>
              <a:t>Aislamiento células mononucleares</a:t>
            </a:r>
          </a:p>
        </p:txBody>
      </p:sp>
      <p:sp>
        <p:nvSpPr>
          <p:cNvPr id="14" name="Rectángulo 33">
            <a:extLst>
              <a:ext uri="{FF2B5EF4-FFF2-40B4-BE49-F238E27FC236}">
                <a16:creationId xmlns:a16="http://schemas.microsoft.com/office/drawing/2014/main" id="{F25AC266-D1A5-8147-AC16-268CD16E7D6A}"/>
              </a:ext>
            </a:extLst>
          </p:cNvPr>
          <p:cNvSpPr/>
          <p:nvPr/>
        </p:nvSpPr>
        <p:spPr>
          <a:xfrm rot="5400000">
            <a:off x="3208911" y="4170414"/>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latin typeface="Calibri" pitchFamily="34" charset="0"/>
                <a:cs typeface="Calibri" pitchFamily="34" charset="0"/>
              </a:rPr>
              <a:t>CENTRIFUGACIÓN </a:t>
            </a:r>
          </a:p>
        </p:txBody>
      </p:sp>
      <p:cxnSp>
        <p:nvCxnSpPr>
          <p:cNvPr id="15" name="Conector recto de flecha 14">
            <a:extLst>
              <a:ext uri="{FF2B5EF4-FFF2-40B4-BE49-F238E27FC236}">
                <a16:creationId xmlns:a16="http://schemas.microsoft.com/office/drawing/2014/main" id="{887A7FDB-1B35-BE4A-A70C-B0A975E2633B}"/>
              </a:ext>
            </a:extLst>
          </p:cNvPr>
          <p:cNvCxnSpPr>
            <a:endCxn id="14" idx="2"/>
          </p:cNvCxnSpPr>
          <p:nvPr/>
        </p:nvCxnSpPr>
        <p:spPr>
          <a:xfrm>
            <a:off x="2043249" y="5115414"/>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29 Rectángulo">
            <a:extLst>
              <a:ext uri="{FF2B5EF4-FFF2-40B4-BE49-F238E27FC236}">
                <a16:creationId xmlns:a16="http://schemas.microsoft.com/office/drawing/2014/main" id="{2B42B168-3A10-C048-9D62-60F6CA3953B9}"/>
              </a:ext>
            </a:extLst>
          </p:cNvPr>
          <p:cNvSpPr>
            <a:spLocks noChangeArrowheads="1"/>
          </p:cNvSpPr>
          <p:nvPr/>
        </p:nvSpPr>
        <p:spPr bwMode="auto">
          <a:xfrm>
            <a:off x="5599457" y="6267972"/>
            <a:ext cx="33757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Comité de ética: H1511260556759</a:t>
            </a:r>
          </a:p>
        </p:txBody>
      </p:sp>
      <p:grpSp>
        <p:nvGrpSpPr>
          <p:cNvPr id="4" name="Grupo 3">
            <a:extLst>
              <a:ext uri="{FF2B5EF4-FFF2-40B4-BE49-F238E27FC236}">
                <a16:creationId xmlns:a16="http://schemas.microsoft.com/office/drawing/2014/main" id="{0B4901A7-7DA2-CA4D-8B5C-02E62F657884}"/>
              </a:ext>
            </a:extLst>
          </p:cNvPr>
          <p:cNvGrpSpPr/>
          <p:nvPr/>
        </p:nvGrpSpPr>
        <p:grpSpPr>
          <a:xfrm>
            <a:off x="983703" y="1102021"/>
            <a:ext cx="2847975" cy="2979441"/>
            <a:chOff x="983703" y="1102021"/>
            <a:chExt cx="2847975" cy="2979441"/>
          </a:xfrm>
        </p:grpSpPr>
        <p:pic>
          <p:nvPicPr>
            <p:cNvPr id="16" name="Picture 23" descr="http://www.pubzi.com/f/lg-Cell-culture.png">
              <a:extLst>
                <a:ext uri="{FF2B5EF4-FFF2-40B4-BE49-F238E27FC236}">
                  <a16:creationId xmlns:a16="http://schemas.microsoft.com/office/drawing/2014/main" id="{C6AEDCEB-01F8-C942-94A2-33688E6E9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703" y="2378346"/>
              <a:ext cx="28479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19 CuadroTexto">
              <a:extLst>
                <a:ext uri="{FF2B5EF4-FFF2-40B4-BE49-F238E27FC236}">
                  <a16:creationId xmlns:a16="http://schemas.microsoft.com/office/drawing/2014/main" id="{19F6AB29-F310-814C-BB00-2ABBC84A8AB3}"/>
                </a:ext>
              </a:extLst>
            </p:cNvPr>
            <p:cNvSpPr txBox="1">
              <a:spLocks noChangeArrowheads="1"/>
            </p:cNvSpPr>
            <p:nvPr/>
          </p:nvSpPr>
          <p:spPr bwMode="auto">
            <a:xfrm>
              <a:off x="1068707" y="3712130"/>
              <a:ext cx="26779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800" dirty="0">
                  <a:solidFill>
                    <a:srgbClr val="FF0000"/>
                  </a:solidFill>
                  <a:latin typeface="Arial" panose="020B0604020202020204" pitchFamily="34" charset="0"/>
                </a:rPr>
                <a:t>Células Mononucleares</a:t>
              </a:r>
            </a:p>
          </p:txBody>
        </p:sp>
        <p:sp>
          <p:nvSpPr>
            <p:cNvPr id="18" name="18 CuadroTexto">
              <a:extLst>
                <a:ext uri="{FF2B5EF4-FFF2-40B4-BE49-F238E27FC236}">
                  <a16:creationId xmlns:a16="http://schemas.microsoft.com/office/drawing/2014/main" id="{E035D23B-ED62-974B-8C03-138850BBEBD8}"/>
                </a:ext>
              </a:extLst>
            </p:cNvPr>
            <p:cNvSpPr txBox="1"/>
            <p:nvPr/>
          </p:nvSpPr>
          <p:spPr>
            <a:xfrm>
              <a:off x="1273771" y="1102021"/>
              <a:ext cx="2520280" cy="646331"/>
            </a:xfrm>
            <a:prstGeom prst="rect">
              <a:avLst/>
            </a:prstGeom>
            <a:noFill/>
          </p:spPr>
          <p:txBody>
            <a:bodyPr>
              <a:spAutoFit/>
            </a:bodyPr>
            <a:lstStyle/>
            <a:p>
              <a:pPr eaLnBrk="1" hangingPunct="1">
                <a:defRPr/>
              </a:pPr>
              <a:r>
                <a:rPr lang="es-ES" b="1" dirty="0">
                  <a:ln w="1905"/>
                  <a:solidFill>
                    <a:schemeClr val="accent2"/>
                  </a:solidFill>
                  <a:effectLst>
                    <a:innerShdw blurRad="69850" dist="43180" dir="5400000">
                      <a:srgbClr val="000000">
                        <a:alpha val="65000"/>
                      </a:srgbClr>
                    </a:innerShdw>
                  </a:effectLst>
                  <a:latin typeface="Arial" charset="0"/>
                  <a:cs typeface="Arial" charset="0"/>
                </a:rPr>
                <a:t>Genisteína 0,5 </a:t>
              </a:r>
              <a:r>
                <a:rPr lang="es-ES" b="1" dirty="0" err="1">
                  <a:ln w="1905"/>
                  <a:solidFill>
                    <a:schemeClr val="accent2"/>
                  </a:solidFill>
                  <a:effectLst>
                    <a:innerShdw blurRad="69850" dist="43180" dir="5400000">
                      <a:srgbClr val="000000">
                        <a:alpha val="65000"/>
                      </a:srgbClr>
                    </a:innerShdw>
                  </a:effectLst>
                  <a:latin typeface="Arial" charset="0"/>
                  <a:cs typeface="Arial" charset="0"/>
                </a:rPr>
                <a:t>uM</a:t>
              </a:r>
              <a:endParaRPr lang="es-ES" b="1" dirty="0">
                <a:ln w="1905"/>
                <a:solidFill>
                  <a:schemeClr val="accent2"/>
                </a:solidFill>
                <a:effectLst>
                  <a:innerShdw blurRad="69850" dist="43180" dir="5400000">
                    <a:srgbClr val="000000">
                      <a:alpha val="65000"/>
                    </a:srgbClr>
                  </a:innerShdw>
                </a:effectLst>
                <a:latin typeface="Arial" charset="0"/>
                <a:cs typeface="Arial" charset="0"/>
              </a:endParaRPr>
            </a:p>
            <a:p>
              <a:pPr eaLnBrk="1" hangingPunct="1">
                <a:defRPr/>
              </a:pPr>
              <a:r>
                <a:rPr lang="es-ES" b="1" dirty="0">
                  <a:ln w="1905"/>
                  <a:solidFill>
                    <a:schemeClr val="accent2"/>
                  </a:solidFill>
                  <a:effectLst>
                    <a:innerShdw blurRad="69850" dist="43180" dir="5400000">
                      <a:srgbClr val="000000">
                        <a:alpha val="65000"/>
                      </a:srgbClr>
                    </a:innerShdw>
                  </a:effectLst>
                  <a:latin typeface="Arial" charset="0"/>
                  <a:cs typeface="Arial" charset="0"/>
                </a:rPr>
                <a:t>DMSO</a:t>
              </a:r>
            </a:p>
          </p:txBody>
        </p:sp>
        <p:sp>
          <p:nvSpPr>
            <p:cNvPr id="3" name="Flecha abajo 2">
              <a:extLst>
                <a:ext uri="{FF2B5EF4-FFF2-40B4-BE49-F238E27FC236}">
                  <a16:creationId xmlns:a16="http://schemas.microsoft.com/office/drawing/2014/main" id="{4154634D-E04D-6F4D-97CE-30D74BE68CDD}"/>
                </a:ext>
              </a:extLst>
            </p:cNvPr>
            <p:cNvSpPr/>
            <p:nvPr/>
          </p:nvSpPr>
          <p:spPr>
            <a:xfrm>
              <a:off x="2166425" y="1748352"/>
              <a:ext cx="367486" cy="896374"/>
            </a:xfrm>
            <a:prstGeom prst="down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175634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8 CuadroTexto">
            <a:extLst>
              <a:ext uri="{FF2B5EF4-FFF2-40B4-BE49-F238E27FC236}">
                <a16:creationId xmlns:a16="http://schemas.microsoft.com/office/drawing/2014/main" id="{79809E88-29DA-A840-A63E-D281B19768E7}"/>
              </a:ext>
            </a:extLst>
          </p:cNvPr>
          <p:cNvSpPr txBox="1"/>
          <p:nvPr/>
        </p:nvSpPr>
        <p:spPr>
          <a:xfrm>
            <a:off x="0" y="1468"/>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rPr>
              <a:t>MATERIALES Y MÉTODOS©</a:t>
            </a:r>
            <a:endParaRPr lang="es-ES" sz="30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6" name="17 CuadroTexto">
            <a:extLst>
              <a:ext uri="{FF2B5EF4-FFF2-40B4-BE49-F238E27FC236}">
                <a16:creationId xmlns:a16="http://schemas.microsoft.com/office/drawing/2014/main" id="{A4C4BBA6-4095-794A-B3DA-D1B81DFE6FF8}"/>
              </a:ext>
            </a:extLst>
          </p:cNvPr>
          <p:cNvSpPr txBox="1">
            <a:spLocks noChangeArrowheads="1"/>
          </p:cNvSpPr>
          <p:nvPr/>
        </p:nvSpPr>
        <p:spPr bwMode="auto">
          <a:xfrm>
            <a:off x="5446789" y="1072018"/>
            <a:ext cx="37133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1º Extracción sangre (n=16) y cultivo células mononucleares.</a:t>
            </a:r>
          </a:p>
        </p:txBody>
      </p:sp>
      <p:sp>
        <p:nvSpPr>
          <p:cNvPr id="7" name="29 Rectángulo">
            <a:extLst>
              <a:ext uri="{FF2B5EF4-FFF2-40B4-BE49-F238E27FC236}">
                <a16:creationId xmlns:a16="http://schemas.microsoft.com/office/drawing/2014/main" id="{13D1FE01-ADC8-6741-9035-9C4A25619AD6}"/>
              </a:ext>
            </a:extLst>
          </p:cNvPr>
          <p:cNvSpPr>
            <a:spLocks noChangeArrowheads="1"/>
          </p:cNvSpPr>
          <p:nvPr/>
        </p:nvSpPr>
        <p:spPr bwMode="auto">
          <a:xfrm>
            <a:off x="5446789" y="1670772"/>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2º Tratar las células con </a:t>
            </a:r>
            <a:r>
              <a:rPr lang="es-ES" altLang="es-ES" sz="1500" dirty="0" err="1">
                <a:latin typeface="Arial" panose="020B0604020202020204" pitchFamily="34" charset="0"/>
              </a:rPr>
              <a:t>genisteína</a:t>
            </a:r>
            <a:r>
              <a:rPr lang="es-ES" altLang="es-ES" sz="1500" dirty="0">
                <a:latin typeface="Arial" panose="020B0604020202020204" pitchFamily="34" charset="0"/>
              </a:rPr>
              <a:t>.</a:t>
            </a:r>
          </a:p>
        </p:txBody>
      </p:sp>
      <p:sp>
        <p:nvSpPr>
          <p:cNvPr id="9" name="30 Rectángulo">
            <a:extLst>
              <a:ext uri="{FF2B5EF4-FFF2-40B4-BE49-F238E27FC236}">
                <a16:creationId xmlns:a16="http://schemas.microsoft.com/office/drawing/2014/main" id="{F256E3EF-E339-A749-B0FE-CCEA89F27DF7}"/>
              </a:ext>
            </a:extLst>
          </p:cNvPr>
          <p:cNvSpPr>
            <a:spLocks noChangeArrowheads="1"/>
          </p:cNvSpPr>
          <p:nvPr/>
        </p:nvSpPr>
        <p:spPr bwMode="auto">
          <a:xfrm>
            <a:off x="5446789" y="2057707"/>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a:latin typeface="Arial" panose="020B0604020202020204" pitchFamily="34" charset="0"/>
              </a:rPr>
              <a:t>3º Aislar las </a:t>
            </a:r>
            <a:r>
              <a:rPr lang="es-ES" altLang="es-ES" sz="1500" err="1">
                <a:latin typeface="Arial" panose="020B0604020202020204" pitchFamily="34" charset="0"/>
              </a:rPr>
              <a:t>VEs</a:t>
            </a:r>
            <a:r>
              <a:rPr lang="es-ES" altLang="es-ES" sz="1500">
                <a:latin typeface="Arial" panose="020B0604020202020204" pitchFamily="34" charset="0"/>
              </a:rPr>
              <a:t> del medio a las 48h.</a:t>
            </a:r>
          </a:p>
        </p:txBody>
      </p:sp>
      <p:sp>
        <p:nvSpPr>
          <p:cNvPr id="16" name="Rectángulo 33">
            <a:extLst>
              <a:ext uri="{FF2B5EF4-FFF2-40B4-BE49-F238E27FC236}">
                <a16:creationId xmlns:a16="http://schemas.microsoft.com/office/drawing/2014/main" id="{6DB65EB0-453F-E946-989C-6709CC944B4C}"/>
              </a:ext>
            </a:extLst>
          </p:cNvPr>
          <p:cNvSpPr/>
          <p:nvPr/>
        </p:nvSpPr>
        <p:spPr>
          <a:xfrm rot="5400000">
            <a:off x="986143" y="4716600"/>
            <a:ext cx="513000" cy="1647000"/>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dirty="0">
                <a:effectLst>
                  <a:outerShdw blurRad="38100" dist="38100" dir="2700000" algn="tl">
                    <a:srgbClr val="000000">
                      <a:alpha val="43137"/>
                    </a:srgbClr>
                  </a:outerShdw>
                </a:effectLst>
                <a:latin typeface="Calibri" pitchFamily="34" charset="0"/>
                <a:cs typeface="Calibri" pitchFamily="34" charset="0"/>
              </a:rPr>
              <a:t>Aislamiento vesículas extracelulares</a:t>
            </a:r>
          </a:p>
        </p:txBody>
      </p:sp>
      <p:sp>
        <p:nvSpPr>
          <p:cNvPr id="17" name="Rectángulo 33">
            <a:extLst>
              <a:ext uri="{FF2B5EF4-FFF2-40B4-BE49-F238E27FC236}">
                <a16:creationId xmlns:a16="http://schemas.microsoft.com/office/drawing/2014/main" id="{46C21AD7-635A-F84B-B0C2-5C35F0D9DAA6}"/>
              </a:ext>
            </a:extLst>
          </p:cNvPr>
          <p:cNvSpPr/>
          <p:nvPr/>
        </p:nvSpPr>
        <p:spPr>
          <a:xfrm rot="5400000">
            <a:off x="3231811" y="4608600"/>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dirty="0">
                <a:solidFill>
                  <a:schemeClr val="tx1"/>
                </a:solidFill>
                <a:latin typeface="Calibri" pitchFamily="34" charset="0"/>
                <a:cs typeface="Calibri" pitchFamily="34" charset="0"/>
              </a:rPr>
              <a:t>ULTRACENTRIFUGACIÓN</a:t>
            </a:r>
          </a:p>
        </p:txBody>
      </p:sp>
      <p:pic>
        <p:nvPicPr>
          <p:cNvPr id="18" name="Imagen 17">
            <a:extLst>
              <a:ext uri="{FF2B5EF4-FFF2-40B4-BE49-F238E27FC236}">
                <a16:creationId xmlns:a16="http://schemas.microsoft.com/office/drawing/2014/main" id="{DCA5BD81-D2B9-1940-B370-AF1B68868A4D}"/>
              </a:ext>
            </a:extLst>
          </p:cNvPr>
          <p:cNvPicPr>
            <a:picLocks noChangeAspect="1"/>
          </p:cNvPicPr>
          <p:nvPr/>
        </p:nvPicPr>
        <p:blipFill>
          <a:blip r:embed="rId3"/>
          <a:stretch>
            <a:fillRect/>
          </a:stretch>
        </p:blipFill>
        <p:spPr>
          <a:xfrm>
            <a:off x="5296566" y="4767109"/>
            <a:ext cx="3290148" cy="2009110"/>
          </a:xfrm>
          <a:prstGeom prst="rect">
            <a:avLst/>
          </a:prstGeom>
        </p:spPr>
      </p:pic>
      <p:cxnSp>
        <p:nvCxnSpPr>
          <p:cNvPr id="12" name="Conector recto de flecha 11">
            <a:extLst>
              <a:ext uri="{FF2B5EF4-FFF2-40B4-BE49-F238E27FC236}">
                <a16:creationId xmlns:a16="http://schemas.microsoft.com/office/drawing/2014/main" id="{7A99BD11-F3E5-7946-BCDE-EA692A6675CC}"/>
              </a:ext>
            </a:extLst>
          </p:cNvPr>
          <p:cNvCxnSpPr/>
          <p:nvPr/>
        </p:nvCxnSpPr>
        <p:spPr>
          <a:xfrm>
            <a:off x="2066142" y="5569008"/>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ángulo 33">
            <a:extLst>
              <a:ext uri="{FF2B5EF4-FFF2-40B4-BE49-F238E27FC236}">
                <a16:creationId xmlns:a16="http://schemas.microsoft.com/office/drawing/2014/main" id="{4F13C2A2-CD3F-8841-8787-45D28ABBA85D}"/>
              </a:ext>
            </a:extLst>
          </p:cNvPr>
          <p:cNvSpPr/>
          <p:nvPr/>
        </p:nvSpPr>
        <p:spPr>
          <a:xfrm rot="5400000">
            <a:off x="928075" y="5463454"/>
            <a:ext cx="629134" cy="1646999"/>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dirty="0">
                <a:effectLst>
                  <a:outerShdw blurRad="38100" dist="38100" dir="2700000" algn="tl">
                    <a:srgbClr val="000000">
                      <a:alpha val="43137"/>
                    </a:srgbClr>
                  </a:outerShdw>
                </a:effectLst>
                <a:latin typeface="Calibri" pitchFamily="34" charset="0"/>
                <a:cs typeface="Calibri" pitchFamily="34" charset="0"/>
              </a:rPr>
              <a:t>Análisis del perfil de expresión de los </a:t>
            </a:r>
            <a:r>
              <a:rPr lang="es-ES" sz="1350" b="1" dirty="0" err="1">
                <a:effectLst>
                  <a:outerShdw blurRad="38100" dist="38100" dir="2700000" algn="tl">
                    <a:srgbClr val="000000">
                      <a:alpha val="43137"/>
                    </a:srgbClr>
                  </a:outerShdw>
                </a:effectLst>
                <a:latin typeface="Calibri" pitchFamily="34" charset="0"/>
                <a:cs typeface="Calibri" pitchFamily="34" charset="0"/>
              </a:rPr>
              <a:t>miRNA</a:t>
            </a:r>
            <a:endParaRPr lang="es-ES" sz="1350" b="1" dirty="0">
              <a:effectLst>
                <a:outerShdw blurRad="38100" dist="38100" dir="2700000" algn="tl">
                  <a:srgbClr val="000000">
                    <a:alpha val="43137"/>
                  </a:srgbClr>
                </a:outerShdw>
              </a:effectLst>
              <a:latin typeface="Calibri" pitchFamily="34" charset="0"/>
              <a:cs typeface="Calibri" pitchFamily="34" charset="0"/>
            </a:endParaRPr>
          </a:p>
        </p:txBody>
      </p:sp>
      <p:sp>
        <p:nvSpPr>
          <p:cNvPr id="14" name="Rectángulo 33">
            <a:extLst>
              <a:ext uri="{FF2B5EF4-FFF2-40B4-BE49-F238E27FC236}">
                <a16:creationId xmlns:a16="http://schemas.microsoft.com/office/drawing/2014/main" id="{80A73403-5495-7B41-BB86-9B7BA485F140}"/>
              </a:ext>
            </a:extLst>
          </p:cNvPr>
          <p:cNvSpPr/>
          <p:nvPr/>
        </p:nvSpPr>
        <p:spPr>
          <a:xfrm rot="5400000">
            <a:off x="3231810" y="5297387"/>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dirty="0">
                <a:solidFill>
                  <a:schemeClr val="tx1"/>
                </a:solidFill>
                <a:latin typeface="Calibri" pitchFamily="34" charset="0"/>
                <a:cs typeface="Calibri" pitchFamily="34" charset="0"/>
              </a:rPr>
              <a:t>GENECHIP AFIMETRIX</a:t>
            </a:r>
          </a:p>
        </p:txBody>
      </p:sp>
      <p:cxnSp>
        <p:nvCxnSpPr>
          <p:cNvPr id="15" name="Conector recto de flecha 14">
            <a:extLst>
              <a:ext uri="{FF2B5EF4-FFF2-40B4-BE49-F238E27FC236}">
                <a16:creationId xmlns:a16="http://schemas.microsoft.com/office/drawing/2014/main" id="{E2176BA9-43C9-D046-A3FD-2590ED83D449}"/>
              </a:ext>
            </a:extLst>
          </p:cNvPr>
          <p:cNvCxnSpPr/>
          <p:nvPr/>
        </p:nvCxnSpPr>
        <p:spPr>
          <a:xfrm>
            <a:off x="2066141" y="6257795"/>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A655936E-EF48-B84B-804F-D020F36BD98D}"/>
              </a:ext>
            </a:extLst>
          </p:cNvPr>
          <p:cNvGrpSpPr/>
          <p:nvPr/>
        </p:nvGrpSpPr>
        <p:grpSpPr>
          <a:xfrm>
            <a:off x="275251" y="738156"/>
            <a:ext cx="6126696" cy="4349493"/>
            <a:chOff x="275251" y="738156"/>
            <a:chExt cx="6126696" cy="4349493"/>
          </a:xfrm>
        </p:grpSpPr>
        <p:grpSp>
          <p:nvGrpSpPr>
            <p:cNvPr id="19" name="Grupo 18">
              <a:extLst>
                <a:ext uri="{FF2B5EF4-FFF2-40B4-BE49-F238E27FC236}">
                  <a16:creationId xmlns:a16="http://schemas.microsoft.com/office/drawing/2014/main" id="{85E61190-33EE-E94A-AD22-0FDC97CADBBD}"/>
                </a:ext>
              </a:extLst>
            </p:cNvPr>
            <p:cNvGrpSpPr/>
            <p:nvPr/>
          </p:nvGrpSpPr>
          <p:grpSpPr>
            <a:xfrm>
              <a:off x="275251" y="738156"/>
              <a:ext cx="3290148" cy="2991187"/>
              <a:chOff x="983703" y="1102021"/>
              <a:chExt cx="2847975" cy="2979441"/>
            </a:xfrm>
          </p:grpSpPr>
          <p:pic>
            <p:nvPicPr>
              <p:cNvPr id="20" name="Picture 23" descr="http://www.pubzi.com/f/lg-Cell-culture.png">
                <a:extLst>
                  <a:ext uri="{FF2B5EF4-FFF2-40B4-BE49-F238E27FC236}">
                    <a16:creationId xmlns:a16="http://schemas.microsoft.com/office/drawing/2014/main" id="{F4F77602-10C8-DF4F-A219-533E3EEB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703" y="2378346"/>
                <a:ext cx="28479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19 CuadroTexto">
                <a:extLst>
                  <a:ext uri="{FF2B5EF4-FFF2-40B4-BE49-F238E27FC236}">
                    <a16:creationId xmlns:a16="http://schemas.microsoft.com/office/drawing/2014/main" id="{C4C4CD87-848A-8041-A79A-6436A47562AE}"/>
                  </a:ext>
                </a:extLst>
              </p:cNvPr>
              <p:cNvSpPr txBox="1">
                <a:spLocks noChangeArrowheads="1"/>
              </p:cNvSpPr>
              <p:nvPr/>
            </p:nvSpPr>
            <p:spPr bwMode="auto">
              <a:xfrm>
                <a:off x="1068707" y="3712130"/>
                <a:ext cx="26779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800" dirty="0">
                    <a:solidFill>
                      <a:srgbClr val="FF0000"/>
                    </a:solidFill>
                    <a:latin typeface="Arial" panose="020B0604020202020204" pitchFamily="34" charset="0"/>
                  </a:rPr>
                  <a:t>Células Mononucleares</a:t>
                </a:r>
              </a:p>
            </p:txBody>
          </p:sp>
          <p:sp>
            <p:nvSpPr>
              <p:cNvPr id="22" name="18 CuadroTexto">
                <a:extLst>
                  <a:ext uri="{FF2B5EF4-FFF2-40B4-BE49-F238E27FC236}">
                    <a16:creationId xmlns:a16="http://schemas.microsoft.com/office/drawing/2014/main" id="{45FD17C9-0129-FE49-9873-762804960B57}"/>
                  </a:ext>
                </a:extLst>
              </p:cNvPr>
              <p:cNvSpPr txBox="1"/>
              <p:nvPr/>
            </p:nvSpPr>
            <p:spPr>
              <a:xfrm>
                <a:off x="1273771" y="1102021"/>
                <a:ext cx="2520280" cy="646331"/>
              </a:xfrm>
              <a:prstGeom prst="rect">
                <a:avLst/>
              </a:prstGeom>
              <a:noFill/>
            </p:spPr>
            <p:txBody>
              <a:bodyPr>
                <a:spAutoFit/>
              </a:bodyPr>
              <a:lstStyle/>
              <a:p>
                <a:pPr eaLnBrk="1" hangingPunct="1">
                  <a:defRPr/>
                </a:pPr>
                <a:r>
                  <a:rPr lang="es-ES" b="1" dirty="0">
                    <a:ln w="1905"/>
                    <a:solidFill>
                      <a:schemeClr val="accent2"/>
                    </a:solidFill>
                    <a:effectLst>
                      <a:innerShdw blurRad="69850" dist="43180" dir="5400000">
                        <a:srgbClr val="000000">
                          <a:alpha val="65000"/>
                        </a:srgbClr>
                      </a:innerShdw>
                    </a:effectLst>
                    <a:latin typeface="Arial" charset="0"/>
                    <a:cs typeface="Arial" charset="0"/>
                  </a:rPr>
                  <a:t>Genisteína 0,5 </a:t>
                </a:r>
                <a:r>
                  <a:rPr lang="es-ES" b="1" dirty="0" err="1">
                    <a:ln w="1905"/>
                    <a:solidFill>
                      <a:schemeClr val="accent2"/>
                    </a:solidFill>
                    <a:effectLst>
                      <a:innerShdw blurRad="69850" dist="43180" dir="5400000">
                        <a:srgbClr val="000000">
                          <a:alpha val="65000"/>
                        </a:srgbClr>
                      </a:innerShdw>
                    </a:effectLst>
                    <a:latin typeface="Arial" charset="0"/>
                    <a:cs typeface="Arial" charset="0"/>
                  </a:rPr>
                  <a:t>uM</a:t>
                </a:r>
                <a:endParaRPr lang="es-ES" b="1" dirty="0">
                  <a:ln w="1905"/>
                  <a:solidFill>
                    <a:schemeClr val="accent2"/>
                  </a:solidFill>
                  <a:effectLst>
                    <a:innerShdw blurRad="69850" dist="43180" dir="5400000">
                      <a:srgbClr val="000000">
                        <a:alpha val="65000"/>
                      </a:srgbClr>
                    </a:innerShdw>
                  </a:effectLst>
                  <a:latin typeface="Arial" charset="0"/>
                  <a:cs typeface="Arial" charset="0"/>
                </a:endParaRPr>
              </a:p>
              <a:p>
                <a:pPr eaLnBrk="1" hangingPunct="1">
                  <a:defRPr/>
                </a:pPr>
                <a:r>
                  <a:rPr lang="es-ES" b="1" dirty="0">
                    <a:ln w="1905"/>
                    <a:solidFill>
                      <a:schemeClr val="accent2"/>
                    </a:solidFill>
                    <a:effectLst>
                      <a:innerShdw blurRad="69850" dist="43180" dir="5400000">
                        <a:srgbClr val="000000">
                          <a:alpha val="65000"/>
                        </a:srgbClr>
                      </a:innerShdw>
                    </a:effectLst>
                    <a:latin typeface="Arial" charset="0"/>
                    <a:cs typeface="Arial" charset="0"/>
                  </a:rPr>
                  <a:t>DMSO</a:t>
                </a:r>
              </a:p>
            </p:txBody>
          </p:sp>
          <p:sp>
            <p:nvSpPr>
              <p:cNvPr id="23" name="Flecha abajo 22">
                <a:extLst>
                  <a:ext uri="{FF2B5EF4-FFF2-40B4-BE49-F238E27FC236}">
                    <a16:creationId xmlns:a16="http://schemas.microsoft.com/office/drawing/2014/main" id="{91CB9072-D96D-6747-85CC-8E1700F7A807}"/>
                  </a:ext>
                </a:extLst>
              </p:cNvPr>
              <p:cNvSpPr/>
              <p:nvPr/>
            </p:nvSpPr>
            <p:spPr>
              <a:xfrm>
                <a:off x="2166425" y="1748352"/>
                <a:ext cx="367486" cy="896374"/>
              </a:xfrm>
              <a:prstGeom prst="down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Flecha curvada hacia la izquierda 1">
              <a:extLst>
                <a:ext uri="{FF2B5EF4-FFF2-40B4-BE49-F238E27FC236}">
                  <a16:creationId xmlns:a16="http://schemas.microsoft.com/office/drawing/2014/main" id="{737432FA-E7EC-D44F-B507-E87C7482ED21}"/>
                </a:ext>
              </a:extLst>
            </p:cNvPr>
            <p:cNvSpPr/>
            <p:nvPr/>
          </p:nvSpPr>
          <p:spPr>
            <a:xfrm rot="18405189">
              <a:off x="3414175" y="1751083"/>
              <a:ext cx="955580" cy="1636433"/>
            </a:xfrm>
            <a:prstGeom prst="curvedLeft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4" name="Picture 25" descr="https://cnho.files.wordpress.com/2013/05/figura-1.png?w=595&amp;h=714">
              <a:extLst>
                <a:ext uri="{FF2B5EF4-FFF2-40B4-BE49-F238E27FC236}">
                  <a16:creationId xmlns:a16="http://schemas.microsoft.com/office/drawing/2014/main" id="{2F33E2C1-9AB5-FC40-80F8-4E5EF688A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95" y="3374337"/>
              <a:ext cx="2327309" cy="134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19 CuadroTexto">
              <a:extLst>
                <a:ext uri="{FF2B5EF4-FFF2-40B4-BE49-F238E27FC236}">
                  <a16:creationId xmlns:a16="http://schemas.microsoft.com/office/drawing/2014/main" id="{E018C072-4103-BA48-A3AD-8057B0811CEB}"/>
                </a:ext>
              </a:extLst>
            </p:cNvPr>
            <p:cNvSpPr txBox="1">
              <a:spLocks noChangeArrowheads="1"/>
            </p:cNvSpPr>
            <p:nvPr/>
          </p:nvSpPr>
          <p:spPr bwMode="auto">
            <a:xfrm>
              <a:off x="3308205" y="4716861"/>
              <a:ext cx="3093742" cy="37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800" dirty="0">
                  <a:solidFill>
                    <a:srgbClr val="0070C0"/>
                  </a:solidFill>
                  <a:latin typeface="Arial" panose="020B0604020202020204" pitchFamily="34" charset="0"/>
                </a:rPr>
                <a:t>Vesículas extracelulares</a:t>
              </a:r>
            </a:p>
          </p:txBody>
        </p:sp>
        <p:sp>
          <p:nvSpPr>
            <p:cNvPr id="3" name="CuadroTexto 2">
              <a:extLst>
                <a:ext uri="{FF2B5EF4-FFF2-40B4-BE49-F238E27FC236}">
                  <a16:creationId xmlns:a16="http://schemas.microsoft.com/office/drawing/2014/main" id="{AD04EFA7-3EB8-1E4E-B784-BAA7BF0F9E53}"/>
                </a:ext>
              </a:extLst>
            </p:cNvPr>
            <p:cNvSpPr txBox="1"/>
            <p:nvPr/>
          </p:nvSpPr>
          <p:spPr>
            <a:xfrm>
              <a:off x="3947532" y="1497283"/>
              <a:ext cx="885900" cy="461665"/>
            </a:xfrm>
            <a:prstGeom prst="rect">
              <a:avLst/>
            </a:prstGeom>
            <a:noFill/>
          </p:spPr>
          <p:txBody>
            <a:bodyPr wrap="square" rtlCol="0">
              <a:spAutoFit/>
            </a:bodyPr>
            <a:lstStyle/>
            <a:p>
              <a:r>
                <a:rPr lang="es-ES" sz="2400" dirty="0"/>
                <a:t>48 h</a:t>
              </a:r>
            </a:p>
          </p:txBody>
        </p:sp>
      </p:grpSp>
    </p:spTree>
    <p:extLst>
      <p:ext uri="{BB962C8B-B14F-4D97-AF65-F5344CB8AC3E}">
        <p14:creationId xmlns:p14="http://schemas.microsoft.com/office/powerpoint/2010/main" val="2844168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8 CuadroTexto">
            <a:extLst>
              <a:ext uri="{FF2B5EF4-FFF2-40B4-BE49-F238E27FC236}">
                <a16:creationId xmlns:a16="http://schemas.microsoft.com/office/drawing/2014/main" id="{593E2184-3B84-DD49-8DCA-5861F3F39846}"/>
              </a:ext>
            </a:extLst>
          </p:cNvPr>
          <p:cNvSpPr txBox="1"/>
          <p:nvPr/>
        </p:nvSpPr>
        <p:spPr>
          <a:xfrm>
            <a:off x="0" y="1468"/>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rPr>
              <a:t>MATERIALES Y MÉTODOS©</a:t>
            </a:r>
            <a:endParaRPr lang="es-ES" sz="30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7" name="17 CuadroTexto">
            <a:extLst>
              <a:ext uri="{FF2B5EF4-FFF2-40B4-BE49-F238E27FC236}">
                <a16:creationId xmlns:a16="http://schemas.microsoft.com/office/drawing/2014/main" id="{27804A48-CF5E-5E4B-B210-FDCD4C74D4F7}"/>
              </a:ext>
            </a:extLst>
          </p:cNvPr>
          <p:cNvSpPr txBox="1">
            <a:spLocks noChangeArrowheads="1"/>
          </p:cNvSpPr>
          <p:nvPr/>
        </p:nvSpPr>
        <p:spPr bwMode="auto">
          <a:xfrm>
            <a:off x="5221440" y="755681"/>
            <a:ext cx="37133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1º Extracción sangre (n=16) y cultivo células mononucleares.</a:t>
            </a:r>
          </a:p>
        </p:txBody>
      </p:sp>
      <p:sp>
        <p:nvSpPr>
          <p:cNvPr id="8" name="29 Rectángulo">
            <a:extLst>
              <a:ext uri="{FF2B5EF4-FFF2-40B4-BE49-F238E27FC236}">
                <a16:creationId xmlns:a16="http://schemas.microsoft.com/office/drawing/2014/main" id="{0AC857C7-5A45-9A45-A0FA-D46E0BB2F54A}"/>
              </a:ext>
            </a:extLst>
          </p:cNvPr>
          <p:cNvSpPr>
            <a:spLocks noChangeArrowheads="1"/>
          </p:cNvSpPr>
          <p:nvPr/>
        </p:nvSpPr>
        <p:spPr bwMode="auto">
          <a:xfrm>
            <a:off x="5221440" y="1354435"/>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2º Tratar las células con </a:t>
            </a:r>
            <a:r>
              <a:rPr lang="es-ES" altLang="es-ES" sz="1500" dirty="0" err="1">
                <a:latin typeface="Arial" panose="020B0604020202020204" pitchFamily="34" charset="0"/>
              </a:rPr>
              <a:t>genisteína</a:t>
            </a:r>
            <a:r>
              <a:rPr lang="es-ES" altLang="es-ES" sz="1500" dirty="0">
                <a:latin typeface="Arial" panose="020B0604020202020204" pitchFamily="34" charset="0"/>
              </a:rPr>
              <a:t>.</a:t>
            </a:r>
          </a:p>
        </p:txBody>
      </p:sp>
      <p:sp>
        <p:nvSpPr>
          <p:cNvPr id="9" name="30 Rectángulo">
            <a:extLst>
              <a:ext uri="{FF2B5EF4-FFF2-40B4-BE49-F238E27FC236}">
                <a16:creationId xmlns:a16="http://schemas.microsoft.com/office/drawing/2014/main" id="{6446BE72-1277-0A43-A3F0-F48FBF7AAA15}"/>
              </a:ext>
            </a:extLst>
          </p:cNvPr>
          <p:cNvSpPr>
            <a:spLocks noChangeArrowheads="1"/>
          </p:cNvSpPr>
          <p:nvPr/>
        </p:nvSpPr>
        <p:spPr bwMode="auto">
          <a:xfrm>
            <a:off x="5221440" y="1741370"/>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a:latin typeface="Arial" panose="020B0604020202020204" pitchFamily="34" charset="0"/>
              </a:rPr>
              <a:t>3º Aislar las </a:t>
            </a:r>
            <a:r>
              <a:rPr lang="es-ES" altLang="es-ES" sz="1500" err="1">
                <a:latin typeface="Arial" panose="020B0604020202020204" pitchFamily="34" charset="0"/>
              </a:rPr>
              <a:t>VEs</a:t>
            </a:r>
            <a:r>
              <a:rPr lang="es-ES" altLang="es-ES" sz="1500">
                <a:latin typeface="Arial" panose="020B0604020202020204" pitchFamily="34" charset="0"/>
              </a:rPr>
              <a:t> del medio a las 48h.</a:t>
            </a:r>
          </a:p>
        </p:txBody>
      </p:sp>
      <p:sp>
        <p:nvSpPr>
          <p:cNvPr id="10" name="30 Rectángulo">
            <a:extLst>
              <a:ext uri="{FF2B5EF4-FFF2-40B4-BE49-F238E27FC236}">
                <a16:creationId xmlns:a16="http://schemas.microsoft.com/office/drawing/2014/main" id="{8B53249F-738A-DC42-9CA6-68BAD9A2EA97}"/>
              </a:ext>
            </a:extLst>
          </p:cNvPr>
          <p:cNvSpPr>
            <a:spLocks noChangeArrowheads="1"/>
          </p:cNvSpPr>
          <p:nvPr/>
        </p:nvSpPr>
        <p:spPr bwMode="auto">
          <a:xfrm>
            <a:off x="5221440" y="2103532"/>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a:latin typeface="Arial" panose="020B0604020202020204" pitchFamily="34" charset="0"/>
              </a:rPr>
              <a:t>4º Tratar las células tumorales con </a:t>
            </a:r>
            <a:r>
              <a:rPr lang="es-ES" altLang="es-ES" sz="1500" err="1">
                <a:latin typeface="Arial" panose="020B0604020202020204" pitchFamily="34" charset="0"/>
              </a:rPr>
              <a:t>VEs</a:t>
            </a:r>
            <a:r>
              <a:rPr lang="es-ES" altLang="es-ES" sz="1500">
                <a:latin typeface="Arial" panose="020B0604020202020204" pitchFamily="34" charset="0"/>
              </a:rPr>
              <a:t>.</a:t>
            </a:r>
          </a:p>
        </p:txBody>
      </p:sp>
      <p:sp>
        <p:nvSpPr>
          <p:cNvPr id="12" name="Rectángulo 33">
            <a:extLst>
              <a:ext uri="{FF2B5EF4-FFF2-40B4-BE49-F238E27FC236}">
                <a16:creationId xmlns:a16="http://schemas.microsoft.com/office/drawing/2014/main" id="{846F61D0-9954-6341-99F9-AAB40C3FB2AA}"/>
              </a:ext>
            </a:extLst>
          </p:cNvPr>
          <p:cNvSpPr/>
          <p:nvPr/>
        </p:nvSpPr>
        <p:spPr>
          <a:xfrm rot="5400000">
            <a:off x="1111332" y="4381114"/>
            <a:ext cx="513000" cy="1647000"/>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a:effectLst>
                  <a:outerShdw blurRad="38100" dist="38100" dir="2700000" algn="tl">
                    <a:srgbClr val="000000">
                      <a:alpha val="43137"/>
                    </a:srgbClr>
                  </a:outerShdw>
                </a:effectLst>
                <a:latin typeface="Calibri" pitchFamily="34" charset="0"/>
                <a:cs typeface="Calibri" pitchFamily="34" charset="0"/>
              </a:rPr>
              <a:t>Determinación ciclo celular</a:t>
            </a:r>
          </a:p>
        </p:txBody>
      </p:sp>
      <p:sp>
        <p:nvSpPr>
          <p:cNvPr id="13" name="Rectángulo 33">
            <a:extLst>
              <a:ext uri="{FF2B5EF4-FFF2-40B4-BE49-F238E27FC236}">
                <a16:creationId xmlns:a16="http://schemas.microsoft.com/office/drawing/2014/main" id="{06E8A84C-3B86-894F-A4A9-7CC9CA7DA090}"/>
              </a:ext>
            </a:extLst>
          </p:cNvPr>
          <p:cNvSpPr/>
          <p:nvPr/>
        </p:nvSpPr>
        <p:spPr>
          <a:xfrm rot="5400000">
            <a:off x="3357000" y="4273114"/>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latin typeface="Calibri" pitchFamily="34" charset="0"/>
                <a:cs typeface="Calibri" pitchFamily="34" charset="0"/>
              </a:rPr>
              <a:t>Kit PI/RNASE</a:t>
            </a:r>
          </a:p>
        </p:txBody>
      </p:sp>
      <p:sp>
        <p:nvSpPr>
          <p:cNvPr id="14" name="Rectángulo 33">
            <a:extLst>
              <a:ext uri="{FF2B5EF4-FFF2-40B4-BE49-F238E27FC236}">
                <a16:creationId xmlns:a16="http://schemas.microsoft.com/office/drawing/2014/main" id="{1A9C6929-EC03-C546-8EEE-3030139960B7}"/>
              </a:ext>
            </a:extLst>
          </p:cNvPr>
          <p:cNvSpPr/>
          <p:nvPr/>
        </p:nvSpPr>
        <p:spPr>
          <a:xfrm rot="5400000">
            <a:off x="1111332" y="5015452"/>
            <a:ext cx="513000" cy="1647000"/>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a:effectLst>
                  <a:outerShdw blurRad="38100" dist="38100" dir="2700000" algn="tl">
                    <a:srgbClr val="000000">
                      <a:alpha val="43137"/>
                    </a:srgbClr>
                  </a:outerShdw>
                </a:effectLst>
                <a:latin typeface="Calibri" pitchFamily="34" charset="0"/>
                <a:cs typeface="Calibri" pitchFamily="34" charset="0"/>
              </a:rPr>
              <a:t>Determinación apoptosis</a:t>
            </a:r>
          </a:p>
        </p:txBody>
      </p:sp>
      <p:sp>
        <p:nvSpPr>
          <p:cNvPr id="15" name="Rectángulo 33">
            <a:extLst>
              <a:ext uri="{FF2B5EF4-FFF2-40B4-BE49-F238E27FC236}">
                <a16:creationId xmlns:a16="http://schemas.microsoft.com/office/drawing/2014/main" id="{73200705-B517-144B-83E4-5CADE23B7D29}"/>
              </a:ext>
            </a:extLst>
          </p:cNvPr>
          <p:cNvSpPr/>
          <p:nvPr/>
        </p:nvSpPr>
        <p:spPr>
          <a:xfrm rot="5400000">
            <a:off x="3357000" y="4907452"/>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latin typeface="Calibri" pitchFamily="34" charset="0"/>
                <a:cs typeface="Calibri" pitchFamily="34" charset="0"/>
              </a:rPr>
              <a:t>Kit ANEXINA V FITC</a:t>
            </a:r>
          </a:p>
        </p:txBody>
      </p:sp>
      <p:cxnSp>
        <p:nvCxnSpPr>
          <p:cNvPr id="16" name="Conector recto de flecha 15">
            <a:extLst>
              <a:ext uri="{FF2B5EF4-FFF2-40B4-BE49-F238E27FC236}">
                <a16:creationId xmlns:a16="http://schemas.microsoft.com/office/drawing/2014/main" id="{E887F734-5560-7A40-A3F4-71D4C2BB9515}"/>
              </a:ext>
            </a:extLst>
          </p:cNvPr>
          <p:cNvCxnSpPr/>
          <p:nvPr/>
        </p:nvCxnSpPr>
        <p:spPr>
          <a:xfrm>
            <a:off x="2191332" y="5240974"/>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9EE58047-4D8E-0443-B4FC-BBE73A3C59F6}"/>
              </a:ext>
            </a:extLst>
          </p:cNvPr>
          <p:cNvCxnSpPr/>
          <p:nvPr/>
        </p:nvCxnSpPr>
        <p:spPr>
          <a:xfrm>
            <a:off x="2209702" y="5925637"/>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DEC33A0D-7C40-D14B-9437-B60594487E47}"/>
              </a:ext>
            </a:extLst>
          </p:cNvPr>
          <p:cNvPicPr>
            <a:picLocks noChangeAspect="1"/>
          </p:cNvPicPr>
          <p:nvPr/>
        </p:nvPicPr>
        <p:blipFill>
          <a:blip r:embed="rId2"/>
          <a:stretch>
            <a:fillRect/>
          </a:stretch>
        </p:blipFill>
        <p:spPr>
          <a:xfrm>
            <a:off x="5349349" y="5320662"/>
            <a:ext cx="1464265" cy="1234259"/>
          </a:xfrm>
          <a:prstGeom prst="rect">
            <a:avLst/>
          </a:prstGeom>
        </p:spPr>
      </p:pic>
      <p:pic>
        <p:nvPicPr>
          <p:cNvPr id="19" name="Imagen 18">
            <a:extLst>
              <a:ext uri="{FF2B5EF4-FFF2-40B4-BE49-F238E27FC236}">
                <a16:creationId xmlns:a16="http://schemas.microsoft.com/office/drawing/2014/main" id="{050151F0-2034-7048-B5F0-6149AB0A56A3}"/>
              </a:ext>
            </a:extLst>
          </p:cNvPr>
          <p:cNvPicPr>
            <a:picLocks noChangeAspect="1"/>
          </p:cNvPicPr>
          <p:nvPr/>
        </p:nvPicPr>
        <p:blipFill>
          <a:blip r:embed="rId3"/>
          <a:stretch>
            <a:fillRect/>
          </a:stretch>
        </p:blipFill>
        <p:spPr>
          <a:xfrm>
            <a:off x="7179540" y="5167474"/>
            <a:ext cx="1582524" cy="1501997"/>
          </a:xfrm>
          <a:prstGeom prst="rect">
            <a:avLst/>
          </a:prstGeom>
        </p:spPr>
      </p:pic>
      <p:grpSp>
        <p:nvGrpSpPr>
          <p:cNvPr id="32" name="Grupo 31">
            <a:extLst>
              <a:ext uri="{FF2B5EF4-FFF2-40B4-BE49-F238E27FC236}">
                <a16:creationId xmlns:a16="http://schemas.microsoft.com/office/drawing/2014/main" id="{A76B0DB2-B8B9-3B46-9138-63F5C6C7E8A1}"/>
              </a:ext>
            </a:extLst>
          </p:cNvPr>
          <p:cNvGrpSpPr/>
          <p:nvPr/>
        </p:nvGrpSpPr>
        <p:grpSpPr>
          <a:xfrm>
            <a:off x="209203" y="668493"/>
            <a:ext cx="8031136" cy="4337527"/>
            <a:chOff x="72916" y="865139"/>
            <a:chExt cx="8031136" cy="4337527"/>
          </a:xfrm>
        </p:grpSpPr>
        <p:pic>
          <p:nvPicPr>
            <p:cNvPr id="6" name="Imagen 5">
              <a:extLst>
                <a:ext uri="{FF2B5EF4-FFF2-40B4-BE49-F238E27FC236}">
                  <a16:creationId xmlns:a16="http://schemas.microsoft.com/office/drawing/2014/main" id="{D8C8A62A-78B2-454E-B981-1A932563AD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128" t="60679" b="6617"/>
            <a:stretch/>
          </p:blipFill>
          <p:spPr bwMode="auto">
            <a:xfrm>
              <a:off x="4960790" y="3310931"/>
              <a:ext cx="3143262" cy="162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upo 19">
              <a:extLst>
                <a:ext uri="{FF2B5EF4-FFF2-40B4-BE49-F238E27FC236}">
                  <a16:creationId xmlns:a16="http://schemas.microsoft.com/office/drawing/2014/main" id="{02AE1C70-D2FE-3D4E-81A6-4A56152BBE88}"/>
                </a:ext>
              </a:extLst>
            </p:cNvPr>
            <p:cNvGrpSpPr/>
            <p:nvPr/>
          </p:nvGrpSpPr>
          <p:grpSpPr>
            <a:xfrm>
              <a:off x="72916" y="865139"/>
              <a:ext cx="4764240" cy="3634801"/>
              <a:chOff x="275251" y="738156"/>
              <a:chExt cx="6126696" cy="4647734"/>
            </a:xfrm>
          </p:grpSpPr>
          <p:grpSp>
            <p:nvGrpSpPr>
              <p:cNvPr id="21" name="Grupo 20">
                <a:extLst>
                  <a:ext uri="{FF2B5EF4-FFF2-40B4-BE49-F238E27FC236}">
                    <a16:creationId xmlns:a16="http://schemas.microsoft.com/office/drawing/2014/main" id="{8205995F-9DB0-7240-872E-CF77E63651E1}"/>
                  </a:ext>
                </a:extLst>
              </p:cNvPr>
              <p:cNvGrpSpPr/>
              <p:nvPr/>
            </p:nvGrpSpPr>
            <p:grpSpPr>
              <a:xfrm>
                <a:off x="275251" y="738156"/>
                <a:ext cx="3290148" cy="3013946"/>
                <a:chOff x="983703" y="1102021"/>
                <a:chExt cx="2847975" cy="3002111"/>
              </a:xfrm>
            </p:grpSpPr>
            <p:pic>
              <p:nvPicPr>
                <p:cNvPr id="26" name="Picture 23" descr="http://www.pubzi.com/f/lg-Cell-culture.png">
                  <a:extLst>
                    <a:ext uri="{FF2B5EF4-FFF2-40B4-BE49-F238E27FC236}">
                      <a16:creationId xmlns:a16="http://schemas.microsoft.com/office/drawing/2014/main" id="{2A375AEA-FE09-1548-9891-F5890C46D2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703" y="2378346"/>
                  <a:ext cx="28479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19 CuadroTexto">
                  <a:extLst>
                    <a:ext uri="{FF2B5EF4-FFF2-40B4-BE49-F238E27FC236}">
                      <a16:creationId xmlns:a16="http://schemas.microsoft.com/office/drawing/2014/main" id="{C21006C8-7711-364A-91F8-4BAE10D9CEE4}"/>
                    </a:ext>
                  </a:extLst>
                </p:cNvPr>
                <p:cNvSpPr txBox="1">
                  <a:spLocks noChangeArrowheads="1"/>
                </p:cNvSpPr>
                <p:nvPr/>
              </p:nvSpPr>
              <p:spPr bwMode="auto">
                <a:xfrm>
                  <a:off x="1068707" y="3712130"/>
                  <a:ext cx="2677965" cy="39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rgbClr val="FF0000"/>
                      </a:solidFill>
                      <a:latin typeface="Arial" panose="020B0604020202020204" pitchFamily="34" charset="0"/>
                    </a:rPr>
                    <a:t>Células Mononucleares</a:t>
                  </a:r>
                </a:p>
              </p:txBody>
            </p:sp>
            <p:sp>
              <p:nvSpPr>
                <p:cNvPr id="28" name="18 CuadroTexto">
                  <a:extLst>
                    <a:ext uri="{FF2B5EF4-FFF2-40B4-BE49-F238E27FC236}">
                      <a16:creationId xmlns:a16="http://schemas.microsoft.com/office/drawing/2014/main" id="{899A20B0-074D-914B-AA19-B16C48B8EDEF}"/>
                    </a:ext>
                  </a:extLst>
                </p:cNvPr>
                <p:cNvSpPr txBox="1"/>
                <p:nvPr/>
              </p:nvSpPr>
              <p:spPr>
                <a:xfrm>
                  <a:off x="1273771" y="1102021"/>
                  <a:ext cx="2520280" cy="744802"/>
                </a:xfrm>
                <a:prstGeom prst="rect">
                  <a:avLst/>
                </a:prstGeom>
                <a:noFill/>
              </p:spPr>
              <p:txBody>
                <a:bodyPr>
                  <a:spAutoFit/>
                </a:bodyPr>
                <a:lstStyle/>
                <a:p>
                  <a:pPr eaLnBrk="1" hangingPunct="1">
                    <a:defRPr/>
                  </a:pPr>
                  <a:r>
                    <a:rPr lang="es-ES" sz="1600" b="1" dirty="0">
                      <a:ln w="1905"/>
                      <a:solidFill>
                        <a:schemeClr val="accent2"/>
                      </a:solidFill>
                      <a:effectLst>
                        <a:innerShdw blurRad="69850" dist="43180" dir="5400000">
                          <a:srgbClr val="000000">
                            <a:alpha val="65000"/>
                          </a:srgbClr>
                        </a:innerShdw>
                      </a:effectLst>
                      <a:latin typeface="Arial" charset="0"/>
                      <a:cs typeface="Arial" charset="0"/>
                    </a:rPr>
                    <a:t>Genisteína 0,5 </a:t>
                  </a:r>
                  <a:r>
                    <a:rPr lang="es-ES" sz="1600" b="1" dirty="0" err="1">
                      <a:ln w="1905"/>
                      <a:solidFill>
                        <a:schemeClr val="accent2"/>
                      </a:solidFill>
                      <a:effectLst>
                        <a:innerShdw blurRad="69850" dist="43180" dir="5400000">
                          <a:srgbClr val="000000">
                            <a:alpha val="65000"/>
                          </a:srgbClr>
                        </a:innerShdw>
                      </a:effectLst>
                      <a:latin typeface="Arial" charset="0"/>
                      <a:cs typeface="Arial" charset="0"/>
                    </a:rPr>
                    <a:t>uM</a:t>
                  </a:r>
                  <a:endParaRPr lang="es-ES" sz="1600" b="1" dirty="0">
                    <a:ln w="1905"/>
                    <a:solidFill>
                      <a:schemeClr val="accent2"/>
                    </a:solidFill>
                    <a:effectLst>
                      <a:innerShdw blurRad="69850" dist="43180" dir="5400000">
                        <a:srgbClr val="000000">
                          <a:alpha val="65000"/>
                        </a:srgbClr>
                      </a:innerShdw>
                    </a:effectLst>
                    <a:latin typeface="Arial" charset="0"/>
                    <a:cs typeface="Arial" charset="0"/>
                  </a:endParaRPr>
                </a:p>
                <a:p>
                  <a:pPr eaLnBrk="1" hangingPunct="1">
                    <a:defRPr/>
                  </a:pPr>
                  <a:r>
                    <a:rPr lang="es-ES" sz="1600" b="1" dirty="0">
                      <a:ln w="1905"/>
                      <a:solidFill>
                        <a:schemeClr val="accent2"/>
                      </a:solidFill>
                      <a:effectLst>
                        <a:innerShdw blurRad="69850" dist="43180" dir="5400000">
                          <a:srgbClr val="000000">
                            <a:alpha val="65000"/>
                          </a:srgbClr>
                        </a:innerShdw>
                      </a:effectLst>
                      <a:latin typeface="Arial" charset="0"/>
                      <a:cs typeface="Arial" charset="0"/>
                    </a:rPr>
                    <a:t>DMSO</a:t>
                  </a:r>
                </a:p>
              </p:txBody>
            </p:sp>
            <p:sp>
              <p:nvSpPr>
                <p:cNvPr id="29" name="Flecha abajo 28">
                  <a:extLst>
                    <a:ext uri="{FF2B5EF4-FFF2-40B4-BE49-F238E27FC236}">
                      <a16:creationId xmlns:a16="http://schemas.microsoft.com/office/drawing/2014/main" id="{AA270B59-9E74-ED49-8075-B775C47D8D7D}"/>
                    </a:ext>
                  </a:extLst>
                </p:cNvPr>
                <p:cNvSpPr/>
                <p:nvPr/>
              </p:nvSpPr>
              <p:spPr>
                <a:xfrm>
                  <a:off x="2166425" y="1748352"/>
                  <a:ext cx="367486" cy="896374"/>
                </a:xfrm>
                <a:prstGeom prst="down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2" name="Flecha curvada hacia la izquierda 21">
                <a:extLst>
                  <a:ext uri="{FF2B5EF4-FFF2-40B4-BE49-F238E27FC236}">
                    <a16:creationId xmlns:a16="http://schemas.microsoft.com/office/drawing/2014/main" id="{AD3566FB-82D1-EF4F-8E72-DB96E338A16D}"/>
                  </a:ext>
                </a:extLst>
              </p:cNvPr>
              <p:cNvSpPr/>
              <p:nvPr/>
            </p:nvSpPr>
            <p:spPr>
              <a:xfrm rot="18405189">
                <a:off x="3414175" y="1751083"/>
                <a:ext cx="955580" cy="1636433"/>
              </a:xfrm>
              <a:prstGeom prst="curvedLeft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3" name="Picture 25" descr="https://cnho.files.wordpress.com/2013/05/figura-1.png?w=595&amp;h=714">
                <a:extLst>
                  <a:ext uri="{FF2B5EF4-FFF2-40B4-BE49-F238E27FC236}">
                    <a16:creationId xmlns:a16="http://schemas.microsoft.com/office/drawing/2014/main" id="{EFD0FE4B-0386-064C-A4D1-AE82A4B48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7195" y="3374337"/>
                <a:ext cx="2327309" cy="134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19 CuadroTexto">
                <a:extLst>
                  <a:ext uri="{FF2B5EF4-FFF2-40B4-BE49-F238E27FC236}">
                    <a16:creationId xmlns:a16="http://schemas.microsoft.com/office/drawing/2014/main" id="{1E738C50-8A6D-7844-91FA-8044A15A0F46}"/>
                  </a:ext>
                </a:extLst>
              </p:cNvPr>
              <p:cNvSpPr txBox="1">
                <a:spLocks noChangeArrowheads="1"/>
              </p:cNvSpPr>
              <p:nvPr/>
            </p:nvSpPr>
            <p:spPr bwMode="auto">
              <a:xfrm>
                <a:off x="3308205" y="4716861"/>
                <a:ext cx="3093742" cy="66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rgbClr val="0070C0"/>
                    </a:solidFill>
                    <a:latin typeface="Arial" panose="020B0604020202020204" pitchFamily="34" charset="0"/>
                  </a:rPr>
                  <a:t>Vesículas extracelulares</a:t>
                </a:r>
              </a:p>
            </p:txBody>
          </p:sp>
          <p:sp>
            <p:nvSpPr>
              <p:cNvPr id="25" name="CuadroTexto 24">
                <a:extLst>
                  <a:ext uri="{FF2B5EF4-FFF2-40B4-BE49-F238E27FC236}">
                    <a16:creationId xmlns:a16="http://schemas.microsoft.com/office/drawing/2014/main" id="{9AC8AED7-C666-5847-BA2D-AB92FDE6B130}"/>
                  </a:ext>
                </a:extLst>
              </p:cNvPr>
              <p:cNvSpPr txBox="1"/>
              <p:nvPr/>
            </p:nvSpPr>
            <p:spPr>
              <a:xfrm>
                <a:off x="3947532" y="1497283"/>
                <a:ext cx="984216" cy="472256"/>
              </a:xfrm>
              <a:prstGeom prst="rect">
                <a:avLst/>
              </a:prstGeom>
              <a:noFill/>
            </p:spPr>
            <p:txBody>
              <a:bodyPr wrap="square" rtlCol="0">
                <a:spAutoFit/>
              </a:bodyPr>
              <a:lstStyle/>
              <a:p>
                <a:r>
                  <a:rPr lang="es-ES" dirty="0"/>
                  <a:t>48 h</a:t>
                </a:r>
              </a:p>
            </p:txBody>
          </p:sp>
        </p:grpSp>
        <p:sp>
          <p:nvSpPr>
            <p:cNvPr id="2" name="Rectángulo 1">
              <a:extLst>
                <a:ext uri="{FF2B5EF4-FFF2-40B4-BE49-F238E27FC236}">
                  <a16:creationId xmlns:a16="http://schemas.microsoft.com/office/drawing/2014/main" id="{3390B4E2-E08D-C942-9D4E-9699801D64BF}"/>
                </a:ext>
              </a:extLst>
            </p:cNvPr>
            <p:cNvSpPr/>
            <p:nvPr/>
          </p:nvSpPr>
          <p:spPr>
            <a:xfrm>
              <a:off x="4872137" y="3376071"/>
              <a:ext cx="698605" cy="621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Flecha curvada hacia la izquierda 2">
              <a:extLst>
                <a:ext uri="{FF2B5EF4-FFF2-40B4-BE49-F238E27FC236}">
                  <a16:creationId xmlns:a16="http://schemas.microsoft.com/office/drawing/2014/main" id="{9A4BDFEC-39CF-694E-911D-12B3ED30A516}"/>
                </a:ext>
              </a:extLst>
            </p:cNvPr>
            <p:cNvSpPr/>
            <p:nvPr/>
          </p:nvSpPr>
          <p:spPr>
            <a:xfrm rot="18352613">
              <a:off x="4595425" y="2855583"/>
              <a:ext cx="865834" cy="1394518"/>
            </a:xfrm>
            <a:prstGeom prst="curvedLeft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0" name="CuadroTexto 29">
              <a:extLst>
                <a:ext uri="{FF2B5EF4-FFF2-40B4-BE49-F238E27FC236}">
                  <a16:creationId xmlns:a16="http://schemas.microsoft.com/office/drawing/2014/main" id="{04E1BC96-BD35-834C-BD6B-4C7CB44ACF68}"/>
                </a:ext>
              </a:extLst>
            </p:cNvPr>
            <p:cNvSpPr txBox="1"/>
            <p:nvPr/>
          </p:nvSpPr>
          <p:spPr>
            <a:xfrm>
              <a:off x="6770399" y="3229731"/>
              <a:ext cx="765346" cy="369332"/>
            </a:xfrm>
            <a:prstGeom prst="rect">
              <a:avLst/>
            </a:prstGeom>
            <a:noFill/>
          </p:spPr>
          <p:txBody>
            <a:bodyPr wrap="square" rtlCol="0">
              <a:spAutoFit/>
            </a:bodyPr>
            <a:lstStyle/>
            <a:p>
              <a:r>
                <a:rPr lang="es-ES" dirty="0"/>
                <a:t>48 h</a:t>
              </a:r>
            </a:p>
          </p:txBody>
        </p:sp>
        <p:sp>
          <p:nvSpPr>
            <p:cNvPr id="31" name="19 CuadroTexto">
              <a:extLst>
                <a:ext uri="{FF2B5EF4-FFF2-40B4-BE49-F238E27FC236}">
                  <a16:creationId xmlns:a16="http://schemas.microsoft.com/office/drawing/2014/main" id="{52E72E2D-459D-2A45-953F-A7C95F22A0BB}"/>
                </a:ext>
              </a:extLst>
            </p:cNvPr>
            <p:cNvSpPr txBox="1">
              <a:spLocks noChangeArrowheads="1"/>
            </p:cNvSpPr>
            <p:nvPr/>
          </p:nvSpPr>
          <p:spPr bwMode="auto">
            <a:xfrm>
              <a:off x="5570742" y="4894889"/>
              <a:ext cx="24057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chemeClr val="accent6">
                      <a:lumMod val="75000"/>
                    </a:schemeClr>
                  </a:solidFill>
                  <a:latin typeface="Arial" panose="020B0604020202020204" pitchFamily="34" charset="0"/>
                </a:rPr>
                <a:t>Células tumorales</a:t>
              </a:r>
            </a:p>
          </p:txBody>
        </p:sp>
      </p:grpSp>
      <p:sp>
        <p:nvSpPr>
          <p:cNvPr id="11" name="30 Rectángulo">
            <a:extLst>
              <a:ext uri="{FF2B5EF4-FFF2-40B4-BE49-F238E27FC236}">
                <a16:creationId xmlns:a16="http://schemas.microsoft.com/office/drawing/2014/main" id="{7124B2F5-9D66-A04C-934F-8D19ABE06788}"/>
              </a:ext>
            </a:extLst>
          </p:cNvPr>
          <p:cNvSpPr>
            <a:spLocks noChangeArrowheads="1"/>
          </p:cNvSpPr>
          <p:nvPr/>
        </p:nvSpPr>
        <p:spPr bwMode="auto">
          <a:xfrm>
            <a:off x="5919803" y="3147807"/>
            <a:ext cx="986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b="1" dirty="0">
                <a:solidFill>
                  <a:schemeClr val="accent6">
                    <a:lumMod val="75000"/>
                  </a:schemeClr>
                </a:solidFill>
                <a:latin typeface="Arial" panose="020B0604020202020204" pitchFamily="34" charset="0"/>
              </a:rPr>
              <a:t>HCT116</a:t>
            </a:r>
          </a:p>
        </p:txBody>
      </p:sp>
    </p:spTree>
    <p:extLst>
      <p:ext uri="{BB962C8B-B14F-4D97-AF65-F5344CB8AC3E}">
        <p14:creationId xmlns:p14="http://schemas.microsoft.com/office/powerpoint/2010/main" val="4259342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8 CuadroTexto">
            <a:extLst>
              <a:ext uri="{FF2B5EF4-FFF2-40B4-BE49-F238E27FC236}">
                <a16:creationId xmlns:a16="http://schemas.microsoft.com/office/drawing/2014/main" id="{593E2184-3B84-DD49-8DCA-5861F3F39846}"/>
              </a:ext>
            </a:extLst>
          </p:cNvPr>
          <p:cNvSpPr txBox="1"/>
          <p:nvPr/>
        </p:nvSpPr>
        <p:spPr>
          <a:xfrm>
            <a:off x="0" y="1468"/>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rPr>
              <a:t>MATERIALES Y MÉTODOS©</a:t>
            </a:r>
            <a:endParaRPr lang="es-ES" sz="30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7" name="17 CuadroTexto">
            <a:extLst>
              <a:ext uri="{FF2B5EF4-FFF2-40B4-BE49-F238E27FC236}">
                <a16:creationId xmlns:a16="http://schemas.microsoft.com/office/drawing/2014/main" id="{27804A48-CF5E-5E4B-B210-FDCD4C74D4F7}"/>
              </a:ext>
            </a:extLst>
          </p:cNvPr>
          <p:cNvSpPr txBox="1">
            <a:spLocks noChangeArrowheads="1"/>
          </p:cNvSpPr>
          <p:nvPr/>
        </p:nvSpPr>
        <p:spPr bwMode="auto">
          <a:xfrm>
            <a:off x="5221440" y="755681"/>
            <a:ext cx="37133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1º Extracción sangre (n=16) y cultivo células mononucleares.</a:t>
            </a:r>
          </a:p>
        </p:txBody>
      </p:sp>
      <p:sp>
        <p:nvSpPr>
          <p:cNvPr id="8" name="29 Rectángulo">
            <a:extLst>
              <a:ext uri="{FF2B5EF4-FFF2-40B4-BE49-F238E27FC236}">
                <a16:creationId xmlns:a16="http://schemas.microsoft.com/office/drawing/2014/main" id="{0AC857C7-5A45-9A45-A0FA-D46E0BB2F54A}"/>
              </a:ext>
            </a:extLst>
          </p:cNvPr>
          <p:cNvSpPr>
            <a:spLocks noChangeArrowheads="1"/>
          </p:cNvSpPr>
          <p:nvPr/>
        </p:nvSpPr>
        <p:spPr bwMode="auto">
          <a:xfrm>
            <a:off x="5221440" y="1354435"/>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2º Tratar las células con </a:t>
            </a:r>
            <a:r>
              <a:rPr lang="es-ES" altLang="es-ES" sz="1500" dirty="0" err="1">
                <a:latin typeface="Arial" panose="020B0604020202020204" pitchFamily="34" charset="0"/>
              </a:rPr>
              <a:t>genisteína</a:t>
            </a:r>
            <a:r>
              <a:rPr lang="es-ES" altLang="es-ES" sz="1500" dirty="0">
                <a:latin typeface="Arial" panose="020B0604020202020204" pitchFamily="34" charset="0"/>
              </a:rPr>
              <a:t>.</a:t>
            </a:r>
          </a:p>
        </p:txBody>
      </p:sp>
      <p:sp>
        <p:nvSpPr>
          <p:cNvPr id="9" name="30 Rectángulo">
            <a:extLst>
              <a:ext uri="{FF2B5EF4-FFF2-40B4-BE49-F238E27FC236}">
                <a16:creationId xmlns:a16="http://schemas.microsoft.com/office/drawing/2014/main" id="{6446BE72-1277-0A43-A3F0-F48FBF7AAA15}"/>
              </a:ext>
            </a:extLst>
          </p:cNvPr>
          <p:cNvSpPr>
            <a:spLocks noChangeArrowheads="1"/>
          </p:cNvSpPr>
          <p:nvPr/>
        </p:nvSpPr>
        <p:spPr bwMode="auto">
          <a:xfrm>
            <a:off x="5221440" y="1741370"/>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dirty="0">
                <a:latin typeface="Arial" panose="020B0604020202020204" pitchFamily="34" charset="0"/>
              </a:rPr>
              <a:t>3º Aislar las </a:t>
            </a:r>
            <a:r>
              <a:rPr lang="es-ES" altLang="es-ES" sz="1500" dirty="0" err="1">
                <a:latin typeface="Arial" panose="020B0604020202020204" pitchFamily="34" charset="0"/>
              </a:rPr>
              <a:t>VEs</a:t>
            </a:r>
            <a:r>
              <a:rPr lang="es-ES" altLang="es-ES" sz="1500" dirty="0">
                <a:latin typeface="Arial" panose="020B0604020202020204" pitchFamily="34" charset="0"/>
              </a:rPr>
              <a:t> del medio a las 48h.</a:t>
            </a:r>
          </a:p>
        </p:txBody>
      </p:sp>
      <p:sp>
        <p:nvSpPr>
          <p:cNvPr id="10" name="30 Rectángulo">
            <a:extLst>
              <a:ext uri="{FF2B5EF4-FFF2-40B4-BE49-F238E27FC236}">
                <a16:creationId xmlns:a16="http://schemas.microsoft.com/office/drawing/2014/main" id="{8B53249F-738A-DC42-9CA6-68BAD9A2EA97}"/>
              </a:ext>
            </a:extLst>
          </p:cNvPr>
          <p:cNvSpPr>
            <a:spLocks noChangeArrowheads="1"/>
          </p:cNvSpPr>
          <p:nvPr/>
        </p:nvSpPr>
        <p:spPr bwMode="auto">
          <a:xfrm>
            <a:off x="5221440" y="2103532"/>
            <a:ext cx="37133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500">
                <a:latin typeface="Arial" panose="020B0604020202020204" pitchFamily="34" charset="0"/>
              </a:rPr>
              <a:t>4º Tratar las células tumorales con </a:t>
            </a:r>
            <a:r>
              <a:rPr lang="es-ES" altLang="es-ES" sz="1500" err="1">
                <a:latin typeface="Arial" panose="020B0604020202020204" pitchFamily="34" charset="0"/>
              </a:rPr>
              <a:t>VEs</a:t>
            </a:r>
            <a:r>
              <a:rPr lang="es-ES" altLang="es-ES" sz="1500">
                <a:latin typeface="Arial" panose="020B0604020202020204" pitchFamily="34" charset="0"/>
              </a:rPr>
              <a:t>.</a:t>
            </a:r>
          </a:p>
        </p:txBody>
      </p:sp>
      <p:sp>
        <p:nvSpPr>
          <p:cNvPr id="11" name="30 Rectángulo">
            <a:extLst>
              <a:ext uri="{FF2B5EF4-FFF2-40B4-BE49-F238E27FC236}">
                <a16:creationId xmlns:a16="http://schemas.microsoft.com/office/drawing/2014/main" id="{7124B2F5-9D66-A04C-934F-8D19ABE06788}"/>
              </a:ext>
            </a:extLst>
          </p:cNvPr>
          <p:cNvSpPr>
            <a:spLocks noChangeArrowheads="1"/>
          </p:cNvSpPr>
          <p:nvPr/>
        </p:nvSpPr>
        <p:spPr bwMode="auto">
          <a:xfrm>
            <a:off x="5826731" y="3445175"/>
            <a:ext cx="986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b="1" dirty="0">
                <a:solidFill>
                  <a:schemeClr val="accent6">
                    <a:lumMod val="75000"/>
                  </a:schemeClr>
                </a:solidFill>
                <a:latin typeface="Arial" panose="020B0604020202020204" pitchFamily="34" charset="0"/>
              </a:rPr>
              <a:t>HCT116</a:t>
            </a:r>
          </a:p>
        </p:txBody>
      </p:sp>
      <p:sp>
        <p:nvSpPr>
          <p:cNvPr id="20" name="Rectángulo 33">
            <a:extLst>
              <a:ext uri="{FF2B5EF4-FFF2-40B4-BE49-F238E27FC236}">
                <a16:creationId xmlns:a16="http://schemas.microsoft.com/office/drawing/2014/main" id="{46B0C06F-336A-F542-AC40-ECA38ECB445B}"/>
              </a:ext>
            </a:extLst>
          </p:cNvPr>
          <p:cNvSpPr/>
          <p:nvPr/>
        </p:nvSpPr>
        <p:spPr>
          <a:xfrm rot="5400000">
            <a:off x="3236619" y="4861715"/>
            <a:ext cx="540000" cy="1890000"/>
          </a:xfrm>
          <a:prstGeom prst="rect">
            <a:avLst/>
          </a:prstGeom>
          <a:solidFill>
            <a:schemeClr val="bg1">
              <a:lumMod val="75000"/>
            </a:schemeClr>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latin typeface="Calibri" pitchFamily="34" charset="0"/>
                <a:cs typeface="Calibri" pitchFamily="34" charset="0"/>
              </a:rPr>
              <a:t>RT-PCR </a:t>
            </a:r>
          </a:p>
        </p:txBody>
      </p:sp>
      <p:sp>
        <p:nvSpPr>
          <p:cNvPr id="21" name="Rectángulo 33">
            <a:extLst>
              <a:ext uri="{FF2B5EF4-FFF2-40B4-BE49-F238E27FC236}">
                <a16:creationId xmlns:a16="http://schemas.microsoft.com/office/drawing/2014/main" id="{EDEFA21E-0BBC-FB46-B3F8-4CEF62817408}"/>
              </a:ext>
            </a:extLst>
          </p:cNvPr>
          <p:cNvSpPr/>
          <p:nvPr/>
        </p:nvSpPr>
        <p:spPr>
          <a:xfrm rot="5400000">
            <a:off x="990951" y="4983215"/>
            <a:ext cx="513000" cy="1647000"/>
          </a:xfrm>
          <a:prstGeom prst="rect">
            <a:avLst/>
          </a:prstGeom>
          <a:solidFill>
            <a:schemeClr val="accent2">
              <a:lumMod val="40000"/>
              <a:lumOff val="60000"/>
            </a:schemeClr>
          </a:solidFill>
          <a:ln w="12700">
            <a:solidFill>
              <a:schemeClr val="accent2"/>
            </a:solid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s-ES" sz="1350" b="1">
                <a:effectLst>
                  <a:outerShdw blurRad="38100" dist="38100" dir="2700000" algn="tl">
                    <a:srgbClr val="000000">
                      <a:alpha val="43137"/>
                    </a:srgbClr>
                  </a:outerShdw>
                </a:effectLst>
                <a:latin typeface="Calibri" pitchFamily="34" charset="0"/>
                <a:cs typeface="Calibri" pitchFamily="34" charset="0"/>
              </a:rPr>
              <a:t>Expresión génica</a:t>
            </a:r>
          </a:p>
        </p:txBody>
      </p:sp>
      <p:pic>
        <p:nvPicPr>
          <p:cNvPr id="22" name="Picture 3">
            <a:extLst>
              <a:ext uri="{FF2B5EF4-FFF2-40B4-BE49-F238E27FC236}">
                <a16:creationId xmlns:a16="http://schemas.microsoft.com/office/drawing/2014/main" id="{9CA9CC59-0637-EC41-ABC4-9B83AD5AC330}"/>
              </a:ext>
            </a:extLst>
          </p:cNvPr>
          <p:cNvPicPr>
            <a:picLocks noChangeAspect="1" noChangeArrowheads="1"/>
          </p:cNvPicPr>
          <p:nvPr/>
        </p:nvPicPr>
        <p:blipFill>
          <a:blip r:embed="rId2" cstate="print"/>
          <a:srcRect l="28209" t="22930" r="27588" b="32158"/>
          <a:stretch>
            <a:fillRect/>
          </a:stretch>
        </p:blipFill>
        <p:spPr bwMode="auto">
          <a:xfrm>
            <a:off x="5826731" y="5012478"/>
            <a:ext cx="2800155" cy="1599563"/>
          </a:xfrm>
          <a:prstGeom prst="rect">
            <a:avLst/>
          </a:prstGeom>
          <a:noFill/>
          <a:ln w="9525">
            <a:noFill/>
            <a:miter lim="800000"/>
            <a:headEnd/>
            <a:tailEnd/>
          </a:ln>
          <a:effectLst/>
        </p:spPr>
      </p:pic>
      <p:cxnSp>
        <p:nvCxnSpPr>
          <p:cNvPr id="23" name="Conector recto de flecha 22">
            <a:extLst>
              <a:ext uri="{FF2B5EF4-FFF2-40B4-BE49-F238E27FC236}">
                <a16:creationId xmlns:a16="http://schemas.microsoft.com/office/drawing/2014/main" id="{900AE3DC-0845-2143-8884-E7C26D28FBFD}"/>
              </a:ext>
            </a:extLst>
          </p:cNvPr>
          <p:cNvCxnSpPr>
            <a:stCxn id="21" idx="0"/>
            <a:endCxn id="20" idx="2"/>
          </p:cNvCxnSpPr>
          <p:nvPr/>
        </p:nvCxnSpPr>
        <p:spPr>
          <a:xfrm>
            <a:off x="2070957" y="5806715"/>
            <a:ext cx="490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C542A435-B9D1-A44F-B961-E4294A174F33}"/>
              </a:ext>
            </a:extLst>
          </p:cNvPr>
          <p:cNvGrpSpPr/>
          <p:nvPr/>
        </p:nvGrpSpPr>
        <p:grpSpPr>
          <a:xfrm>
            <a:off x="209203" y="546701"/>
            <a:ext cx="8031136" cy="4337527"/>
            <a:chOff x="72916" y="865139"/>
            <a:chExt cx="8031136" cy="4337527"/>
          </a:xfrm>
        </p:grpSpPr>
        <p:pic>
          <p:nvPicPr>
            <p:cNvPr id="14" name="Imagen 13">
              <a:extLst>
                <a:ext uri="{FF2B5EF4-FFF2-40B4-BE49-F238E27FC236}">
                  <a16:creationId xmlns:a16="http://schemas.microsoft.com/office/drawing/2014/main" id="{09022B68-E977-3B4B-BFD6-A796080C4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28" t="60679" b="6617"/>
            <a:stretch/>
          </p:blipFill>
          <p:spPr bwMode="auto">
            <a:xfrm>
              <a:off x="4960790" y="3310931"/>
              <a:ext cx="3143262" cy="162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upo 14">
              <a:extLst>
                <a:ext uri="{FF2B5EF4-FFF2-40B4-BE49-F238E27FC236}">
                  <a16:creationId xmlns:a16="http://schemas.microsoft.com/office/drawing/2014/main" id="{F1035847-4E1F-504A-B4FB-B9FF30AEC23A}"/>
                </a:ext>
              </a:extLst>
            </p:cNvPr>
            <p:cNvGrpSpPr/>
            <p:nvPr/>
          </p:nvGrpSpPr>
          <p:grpSpPr>
            <a:xfrm>
              <a:off x="72916" y="865139"/>
              <a:ext cx="4764240" cy="3634801"/>
              <a:chOff x="275251" y="738156"/>
              <a:chExt cx="6126696" cy="4647734"/>
            </a:xfrm>
          </p:grpSpPr>
          <p:grpSp>
            <p:nvGrpSpPr>
              <p:cNvPr id="24" name="Grupo 23">
                <a:extLst>
                  <a:ext uri="{FF2B5EF4-FFF2-40B4-BE49-F238E27FC236}">
                    <a16:creationId xmlns:a16="http://schemas.microsoft.com/office/drawing/2014/main" id="{86885A08-C07E-7D40-A8A7-5B8C17079DD5}"/>
                  </a:ext>
                </a:extLst>
              </p:cNvPr>
              <p:cNvGrpSpPr/>
              <p:nvPr/>
            </p:nvGrpSpPr>
            <p:grpSpPr>
              <a:xfrm>
                <a:off x="275251" y="738156"/>
                <a:ext cx="3290148" cy="3013946"/>
                <a:chOff x="983703" y="1102021"/>
                <a:chExt cx="2847975" cy="3002111"/>
              </a:xfrm>
            </p:grpSpPr>
            <p:pic>
              <p:nvPicPr>
                <p:cNvPr id="29" name="Picture 23" descr="http://www.pubzi.com/f/lg-Cell-culture.png">
                  <a:extLst>
                    <a:ext uri="{FF2B5EF4-FFF2-40B4-BE49-F238E27FC236}">
                      <a16:creationId xmlns:a16="http://schemas.microsoft.com/office/drawing/2014/main" id="{FCF5DC8E-E28B-3640-8415-E7993C424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703" y="2378346"/>
                  <a:ext cx="28479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19 CuadroTexto">
                  <a:extLst>
                    <a:ext uri="{FF2B5EF4-FFF2-40B4-BE49-F238E27FC236}">
                      <a16:creationId xmlns:a16="http://schemas.microsoft.com/office/drawing/2014/main" id="{3118B668-895C-CA4F-BB33-3B9699FB494E}"/>
                    </a:ext>
                  </a:extLst>
                </p:cNvPr>
                <p:cNvSpPr txBox="1">
                  <a:spLocks noChangeArrowheads="1"/>
                </p:cNvSpPr>
                <p:nvPr/>
              </p:nvSpPr>
              <p:spPr bwMode="auto">
                <a:xfrm>
                  <a:off x="1068707" y="3712130"/>
                  <a:ext cx="2677965" cy="39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rgbClr val="FF0000"/>
                      </a:solidFill>
                      <a:latin typeface="Arial" panose="020B0604020202020204" pitchFamily="34" charset="0"/>
                    </a:rPr>
                    <a:t>Células Mononucleares</a:t>
                  </a:r>
                </a:p>
              </p:txBody>
            </p:sp>
            <p:sp>
              <p:nvSpPr>
                <p:cNvPr id="31" name="18 CuadroTexto">
                  <a:extLst>
                    <a:ext uri="{FF2B5EF4-FFF2-40B4-BE49-F238E27FC236}">
                      <a16:creationId xmlns:a16="http://schemas.microsoft.com/office/drawing/2014/main" id="{86D02E54-9AFC-9243-8A28-E5BF4B2BC54D}"/>
                    </a:ext>
                  </a:extLst>
                </p:cNvPr>
                <p:cNvSpPr txBox="1"/>
                <p:nvPr/>
              </p:nvSpPr>
              <p:spPr>
                <a:xfrm>
                  <a:off x="1273771" y="1102021"/>
                  <a:ext cx="2520280" cy="744802"/>
                </a:xfrm>
                <a:prstGeom prst="rect">
                  <a:avLst/>
                </a:prstGeom>
                <a:noFill/>
              </p:spPr>
              <p:txBody>
                <a:bodyPr>
                  <a:spAutoFit/>
                </a:bodyPr>
                <a:lstStyle/>
                <a:p>
                  <a:pPr eaLnBrk="1" hangingPunct="1">
                    <a:defRPr/>
                  </a:pPr>
                  <a:r>
                    <a:rPr lang="es-ES" sz="1600" b="1" dirty="0">
                      <a:ln w="1905"/>
                      <a:solidFill>
                        <a:schemeClr val="accent2"/>
                      </a:solidFill>
                      <a:effectLst>
                        <a:innerShdw blurRad="69850" dist="43180" dir="5400000">
                          <a:srgbClr val="000000">
                            <a:alpha val="65000"/>
                          </a:srgbClr>
                        </a:innerShdw>
                      </a:effectLst>
                      <a:latin typeface="Arial" charset="0"/>
                      <a:cs typeface="Arial" charset="0"/>
                    </a:rPr>
                    <a:t>Genisteína 0,5 </a:t>
                  </a:r>
                  <a:r>
                    <a:rPr lang="es-ES" sz="1600" b="1" dirty="0" err="1">
                      <a:ln w="1905"/>
                      <a:solidFill>
                        <a:schemeClr val="accent2"/>
                      </a:solidFill>
                      <a:effectLst>
                        <a:innerShdw blurRad="69850" dist="43180" dir="5400000">
                          <a:srgbClr val="000000">
                            <a:alpha val="65000"/>
                          </a:srgbClr>
                        </a:innerShdw>
                      </a:effectLst>
                      <a:latin typeface="Arial" charset="0"/>
                      <a:cs typeface="Arial" charset="0"/>
                    </a:rPr>
                    <a:t>uM</a:t>
                  </a:r>
                  <a:endParaRPr lang="es-ES" sz="1600" b="1" dirty="0">
                    <a:ln w="1905"/>
                    <a:solidFill>
                      <a:schemeClr val="accent2"/>
                    </a:solidFill>
                    <a:effectLst>
                      <a:innerShdw blurRad="69850" dist="43180" dir="5400000">
                        <a:srgbClr val="000000">
                          <a:alpha val="65000"/>
                        </a:srgbClr>
                      </a:innerShdw>
                    </a:effectLst>
                    <a:latin typeface="Arial" charset="0"/>
                    <a:cs typeface="Arial" charset="0"/>
                  </a:endParaRPr>
                </a:p>
                <a:p>
                  <a:pPr eaLnBrk="1" hangingPunct="1">
                    <a:defRPr/>
                  </a:pPr>
                  <a:r>
                    <a:rPr lang="es-ES" sz="1600" b="1" dirty="0">
                      <a:ln w="1905"/>
                      <a:solidFill>
                        <a:schemeClr val="accent2"/>
                      </a:solidFill>
                      <a:effectLst>
                        <a:innerShdw blurRad="69850" dist="43180" dir="5400000">
                          <a:srgbClr val="000000">
                            <a:alpha val="65000"/>
                          </a:srgbClr>
                        </a:innerShdw>
                      </a:effectLst>
                      <a:latin typeface="Arial" charset="0"/>
                      <a:cs typeface="Arial" charset="0"/>
                    </a:rPr>
                    <a:t>DMSO</a:t>
                  </a:r>
                </a:p>
              </p:txBody>
            </p:sp>
            <p:sp>
              <p:nvSpPr>
                <p:cNvPr id="32" name="Flecha abajo 31">
                  <a:extLst>
                    <a:ext uri="{FF2B5EF4-FFF2-40B4-BE49-F238E27FC236}">
                      <a16:creationId xmlns:a16="http://schemas.microsoft.com/office/drawing/2014/main" id="{9CACBB74-79F2-994E-B494-2E92D85DD124}"/>
                    </a:ext>
                  </a:extLst>
                </p:cNvPr>
                <p:cNvSpPr/>
                <p:nvPr/>
              </p:nvSpPr>
              <p:spPr>
                <a:xfrm>
                  <a:off x="2166425" y="1748352"/>
                  <a:ext cx="367486" cy="896374"/>
                </a:xfrm>
                <a:prstGeom prst="down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Flecha curvada hacia la izquierda 24">
                <a:extLst>
                  <a:ext uri="{FF2B5EF4-FFF2-40B4-BE49-F238E27FC236}">
                    <a16:creationId xmlns:a16="http://schemas.microsoft.com/office/drawing/2014/main" id="{EA6CDAE8-AD20-BE46-A6B1-7380A66DBCC2}"/>
                  </a:ext>
                </a:extLst>
              </p:cNvPr>
              <p:cNvSpPr/>
              <p:nvPr/>
            </p:nvSpPr>
            <p:spPr>
              <a:xfrm rot="18405189">
                <a:off x="3414175" y="1751083"/>
                <a:ext cx="955580" cy="1636433"/>
              </a:xfrm>
              <a:prstGeom prst="curvedLeft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6" name="Picture 25" descr="https://cnho.files.wordpress.com/2013/05/figura-1.png?w=595&amp;h=714">
                <a:extLst>
                  <a:ext uri="{FF2B5EF4-FFF2-40B4-BE49-F238E27FC236}">
                    <a16:creationId xmlns:a16="http://schemas.microsoft.com/office/drawing/2014/main" id="{CD510425-E3FD-724B-AEBA-5FDCF8E3F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95" y="3374337"/>
                <a:ext cx="2327309" cy="134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19 CuadroTexto">
                <a:extLst>
                  <a:ext uri="{FF2B5EF4-FFF2-40B4-BE49-F238E27FC236}">
                    <a16:creationId xmlns:a16="http://schemas.microsoft.com/office/drawing/2014/main" id="{D2296C71-6F01-9443-A16A-3BFA04FE0183}"/>
                  </a:ext>
                </a:extLst>
              </p:cNvPr>
              <p:cNvSpPr txBox="1">
                <a:spLocks noChangeArrowheads="1"/>
              </p:cNvSpPr>
              <p:nvPr/>
            </p:nvSpPr>
            <p:spPr bwMode="auto">
              <a:xfrm>
                <a:off x="3308205" y="4716861"/>
                <a:ext cx="3093742" cy="66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rgbClr val="0070C0"/>
                    </a:solidFill>
                    <a:latin typeface="Arial" panose="020B0604020202020204" pitchFamily="34" charset="0"/>
                  </a:rPr>
                  <a:t>Vesículas extracelulares</a:t>
                </a:r>
              </a:p>
            </p:txBody>
          </p:sp>
          <p:sp>
            <p:nvSpPr>
              <p:cNvPr id="28" name="CuadroTexto 27">
                <a:extLst>
                  <a:ext uri="{FF2B5EF4-FFF2-40B4-BE49-F238E27FC236}">
                    <a16:creationId xmlns:a16="http://schemas.microsoft.com/office/drawing/2014/main" id="{310C4071-9EE2-084C-974F-CE08CD0566D6}"/>
                  </a:ext>
                </a:extLst>
              </p:cNvPr>
              <p:cNvSpPr txBox="1"/>
              <p:nvPr/>
            </p:nvSpPr>
            <p:spPr>
              <a:xfrm>
                <a:off x="3947532" y="1497283"/>
                <a:ext cx="984216" cy="472256"/>
              </a:xfrm>
              <a:prstGeom prst="rect">
                <a:avLst/>
              </a:prstGeom>
              <a:noFill/>
            </p:spPr>
            <p:txBody>
              <a:bodyPr wrap="square" rtlCol="0">
                <a:spAutoFit/>
              </a:bodyPr>
              <a:lstStyle/>
              <a:p>
                <a:r>
                  <a:rPr lang="es-ES" dirty="0"/>
                  <a:t>48 h</a:t>
                </a:r>
              </a:p>
            </p:txBody>
          </p:sp>
        </p:grpSp>
        <p:sp>
          <p:nvSpPr>
            <p:cNvPr id="16" name="Rectángulo 15">
              <a:extLst>
                <a:ext uri="{FF2B5EF4-FFF2-40B4-BE49-F238E27FC236}">
                  <a16:creationId xmlns:a16="http://schemas.microsoft.com/office/drawing/2014/main" id="{9A334A37-3CCC-4743-9C3A-87CD65DBF2D8}"/>
                </a:ext>
              </a:extLst>
            </p:cNvPr>
            <p:cNvSpPr/>
            <p:nvPr/>
          </p:nvSpPr>
          <p:spPr>
            <a:xfrm>
              <a:off x="4872137" y="3376071"/>
              <a:ext cx="698605" cy="621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curvada hacia la izquierda 16">
              <a:extLst>
                <a:ext uri="{FF2B5EF4-FFF2-40B4-BE49-F238E27FC236}">
                  <a16:creationId xmlns:a16="http://schemas.microsoft.com/office/drawing/2014/main" id="{516EFB34-A6F3-E548-AFC4-A4311AB3D428}"/>
                </a:ext>
              </a:extLst>
            </p:cNvPr>
            <p:cNvSpPr/>
            <p:nvPr/>
          </p:nvSpPr>
          <p:spPr>
            <a:xfrm rot="18352613">
              <a:off x="4595425" y="2855583"/>
              <a:ext cx="865834" cy="1394518"/>
            </a:xfrm>
            <a:prstGeom prst="curvedLeftArrow">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D8E8428B-9FB0-494D-B5E5-024F68BDA018}"/>
                </a:ext>
              </a:extLst>
            </p:cNvPr>
            <p:cNvSpPr txBox="1"/>
            <p:nvPr/>
          </p:nvSpPr>
          <p:spPr>
            <a:xfrm>
              <a:off x="6770399" y="3229731"/>
              <a:ext cx="765346" cy="369332"/>
            </a:xfrm>
            <a:prstGeom prst="rect">
              <a:avLst/>
            </a:prstGeom>
            <a:noFill/>
          </p:spPr>
          <p:txBody>
            <a:bodyPr wrap="square" rtlCol="0">
              <a:spAutoFit/>
            </a:bodyPr>
            <a:lstStyle/>
            <a:p>
              <a:r>
                <a:rPr lang="es-ES" dirty="0"/>
                <a:t>48 h</a:t>
              </a:r>
            </a:p>
          </p:txBody>
        </p:sp>
        <p:sp>
          <p:nvSpPr>
            <p:cNvPr id="19" name="19 CuadroTexto">
              <a:extLst>
                <a:ext uri="{FF2B5EF4-FFF2-40B4-BE49-F238E27FC236}">
                  <a16:creationId xmlns:a16="http://schemas.microsoft.com/office/drawing/2014/main" id="{0E8F7B06-4C5E-0647-9190-01E3C1BDAE03}"/>
                </a:ext>
              </a:extLst>
            </p:cNvPr>
            <p:cNvSpPr txBox="1">
              <a:spLocks noChangeArrowheads="1"/>
            </p:cNvSpPr>
            <p:nvPr/>
          </p:nvSpPr>
          <p:spPr bwMode="auto">
            <a:xfrm>
              <a:off x="5570742" y="4894889"/>
              <a:ext cx="24057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dirty="0">
                  <a:solidFill>
                    <a:schemeClr val="accent6">
                      <a:lumMod val="75000"/>
                    </a:schemeClr>
                  </a:solidFill>
                  <a:latin typeface="Arial" panose="020B0604020202020204" pitchFamily="34" charset="0"/>
                </a:rPr>
                <a:t>Células tumorales</a:t>
              </a:r>
            </a:p>
          </p:txBody>
        </p:sp>
      </p:grpSp>
      <p:sp>
        <p:nvSpPr>
          <p:cNvPr id="33" name="30 Rectángulo">
            <a:extLst>
              <a:ext uri="{FF2B5EF4-FFF2-40B4-BE49-F238E27FC236}">
                <a16:creationId xmlns:a16="http://schemas.microsoft.com/office/drawing/2014/main" id="{F9537382-0734-B545-A52E-107EB3D59AE8}"/>
              </a:ext>
            </a:extLst>
          </p:cNvPr>
          <p:cNvSpPr>
            <a:spLocks noChangeArrowheads="1"/>
          </p:cNvSpPr>
          <p:nvPr/>
        </p:nvSpPr>
        <p:spPr bwMode="auto">
          <a:xfrm>
            <a:off x="5919803" y="2942419"/>
            <a:ext cx="986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 altLang="es-ES" sz="1400" b="1" dirty="0">
                <a:solidFill>
                  <a:schemeClr val="accent6">
                    <a:lumMod val="75000"/>
                  </a:schemeClr>
                </a:solidFill>
                <a:latin typeface="Arial" panose="020B0604020202020204" pitchFamily="34" charset="0"/>
              </a:rPr>
              <a:t>HCT116</a:t>
            </a:r>
          </a:p>
        </p:txBody>
      </p:sp>
    </p:spTree>
    <p:extLst>
      <p:ext uri="{BB962C8B-B14F-4D97-AF65-F5344CB8AC3E}">
        <p14:creationId xmlns:p14="http://schemas.microsoft.com/office/powerpoint/2010/main" val="4134696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35" y="180777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35" y="3327564"/>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35" y="4096708"/>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35" y="486585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35" y="2558420"/>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686493" y="75393"/>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3342243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35" y="180777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35" y="3327564"/>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35" y="4096708"/>
            <a:ext cx="4644943" cy="540000"/>
          </a:xfrm>
          <a:prstGeom prst="rect">
            <a:avLst/>
          </a:prstGeom>
          <a:solidFill>
            <a:schemeClr val="accent2">
              <a:lumMod val="40000"/>
              <a:lumOff val="60000"/>
              <a:alpha val="74902"/>
            </a:schemeClr>
          </a:solidFill>
          <a:ln w="28575" cap="flat" cmpd="sng" algn="ctr">
            <a:solidFill>
              <a:schemeClr val="accent2">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35" y="486585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35" y="2558420"/>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686493" y="75393"/>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782555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8 CuadroTexto">
            <a:extLst>
              <a:ext uri="{FF2B5EF4-FFF2-40B4-BE49-F238E27FC236}">
                <a16:creationId xmlns:a16="http://schemas.microsoft.com/office/drawing/2014/main" id="{F71106B8-57A9-8E42-9271-62941192D9AD}"/>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RESULTADOS Y DISCUSIÓN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5" name="4 Título">
            <a:extLst>
              <a:ext uri="{FF2B5EF4-FFF2-40B4-BE49-F238E27FC236}">
                <a16:creationId xmlns:a16="http://schemas.microsoft.com/office/drawing/2014/main" id="{6D21D69B-8B61-7E47-94B9-3DFEF93F4245}"/>
              </a:ext>
            </a:extLst>
          </p:cNvPr>
          <p:cNvSpPr txBox="1">
            <a:spLocks/>
          </p:cNvSpPr>
          <p:nvPr/>
        </p:nvSpPr>
        <p:spPr>
          <a:xfrm>
            <a:off x="0" y="6700896"/>
            <a:ext cx="2345634" cy="229305"/>
          </a:xfrm>
          <a:prstGeom prst="rect">
            <a:avLst/>
          </a:prstGeom>
          <a:solidFill>
            <a:schemeClr val="accent2">
              <a:alpha val="60000"/>
            </a:schemeClr>
          </a:solidFill>
          <a:ln w="38100">
            <a:noFill/>
          </a:ln>
          <a:effectLst>
            <a:glow rad="101600">
              <a:schemeClr val="accent2">
                <a:satMod val="175000"/>
                <a:alpha val="40000"/>
              </a:schemeClr>
            </a:glow>
          </a:effectLst>
        </p:spPr>
        <p:txBody>
          <a:bodyPr vert="horz" anchor="ctr">
            <a:noAutofit/>
          </a:bodyPr>
          <a:lstStyle/>
          <a:p>
            <a:pPr algn="ctr">
              <a:spcBef>
                <a:spcPct val="0"/>
              </a:spcBef>
              <a:defRPr/>
            </a:pPr>
            <a:r>
              <a:rPr lang="es-ES" sz="1200" b="1" err="1">
                <a:solidFill>
                  <a:schemeClr val="bg1"/>
                </a:solidFill>
                <a:latin typeface="Calibri" pitchFamily="34" charset="0"/>
              </a:rPr>
              <a:t>miRNA</a:t>
            </a:r>
            <a:endParaRPr lang="es-ES" sz="1200" b="1">
              <a:solidFill>
                <a:schemeClr val="bg1"/>
              </a:solidFill>
              <a:latin typeface="Calibri" pitchFamily="34" charset="0"/>
            </a:endParaRPr>
          </a:p>
        </p:txBody>
      </p:sp>
      <p:sp>
        <p:nvSpPr>
          <p:cNvPr id="6" name="4 Título">
            <a:extLst>
              <a:ext uri="{FF2B5EF4-FFF2-40B4-BE49-F238E27FC236}">
                <a16:creationId xmlns:a16="http://schemas.microsoft.com/office/drawing/2014/main" id="{8FC752DC-1A6F-ED4E-BCA4-C3B02FD3DF10}"/>
              </a:ext>
            </a:extLst>
          </p:cNvPr>
          <p:cNvSpPr txBox="1">
            <a:spLocks/>
          </p:cNvSpPr>
          <p:nvPr/>
        </p:nvSpPr>
        <p:spPr>
          <a:xfrm>
            <a:off x="2345634" y="6700896"/>
            <a:ext cx="2266122" cy="20269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CICLO CELULAR</a:t>
            </a:r>
          </a:p>
        </p:txBody>
      </p:sp>
      <p:sp>
        <p:nvSpPr>
          <p:cNvPr id="7" name="4 Título">
            <a:extLst>
              <a:ext uri="{FF2B5EF4-FFF2-40B4-BE49-F238E27FC236}">
                <a16:creationId xmlns:a16="http://schemas.microsoft.com/office/drawing/2014/main" id="{4C56495E-A5C3-914B-A8A9-9E880656FE94}"/>
              </a:ext>
            </a:extLst>
          </p:cNvPr>
          <p:cNvSpPr txBox="1">
            <a:spLocks/>
          </p:cNvSpPr>
          <p:nvPr/>
        </p:nvSpPr>
        <p:spPr>
          <a:xfrm>
            <a:off x="4611756" y="6700896"/>
            <a:ext cx="2266122" cy="20269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APOPTOSIS</a:t>
            </a:r>
          </a:p>
        </p:txBody>
      </p:sp>
      <p:sp>
        <p:nvSpPr>
          <p:cNvPr id="8" name="4 Título">
            <a:extLst>
              <a:ext uri="{FF2B5EF4-FFF2-40B4-BE49-F238E27FC236}">
                <a16:creationId xmlns:a16="http://schemas.microsoft.com/office/drawing/2014/main" id="{0B4B1F4E-5AD0-C841-A117-19DE4C3761A5}"/>
              </a:ext>
            </a:extLst>
          </p:cNvPr>
          <p:cNvSpPr txBox="1">
            <a:spLocks/>
          </p:cNvSpPr>
          <p:nvPr/>
        </p:nvSpPr>
        <p:spPr>
          <a:xfrm>
            <a:off x="6877878" y="6700896"/>
            <a:ext cx="2266122" cy="22930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EXPRESIÓN</a:t>
            </a:r>
            <a:r>
              <a:rPr lang="es-ES" sz="1200" b="1" dirty="0">
                <a:solidFill>
                  <a:schemeClr val="bg1">
                    <a:lumMod val="25000"/>
                  </a:schemeClr>
                </a:solidFill>
                <a:latin typeface="Calibri" pitchFamily="34" charset="0"/>
                <a:ea typeface="+mj-ea"/>
                <a:cs typeface="+mj-cs"/>
              </a:rPr>
              <a:t> </a:t>
            </a:r>
            <a:r>
              <a:rPr lang="es-ES" sz="1200" b="1" dirty="0">
                <a:latin typeface="Calibri" pitchFamily="34" charset="0"/>
                <a:ea typeface="+mj-ea"/>
                <a:cs typeface="+mj-cs"/>
              </a:rPr>
              <a:t>GÉNICA</a:t>
            </a:r>
          </a:p>
        </p:txBody>
      </p:sp>
      <p:pic>
        <p:nvPicPr>
          <p:cNvPr id="10" name="6 Imagen" descr="PCA2.jpeg">
            <a:extLst>
              <a:ext uri="{FF2B5EF4-FFF2-40B4-BE49-F238E27FC236}">
                <a16:creationId xmlns:a16="http://schemas.microsoft.com/office/drawing/2014/main" id="{8465F390-3958-7B4E-95B2-BBB212DD20B2}"/>
              </a:ext>
            </a:extLst>
          </p:cNvPr>
          <p:cNvPicPr>
            <a:picLocks noChangeAspect="1"/>
          </p:cNvPicPr>
          <p:nvPr/>
        </p:nvPicPr>
        <p:blipFill>
          <a:blip r:embed="rId3">
            <a:extLst>
              <a:ext uri="{28A0092B-C50C-407E-A947-70E740481C1C}">
                <a14:useLocalDpi xmlns:a14="http://schemas.microsoft.com/office/drawing/2010/main" val="0"/>
              </a:ext>
            </a:extLst>
          </a:blip>
          <a:srcRect l="19899" r="8398" b="18750"/>
          <a:stretch>
            <a:fillRect/>
          </a:stretch>
        </p:blipFill>
        <p:spPr bwMode="auto">
          <a:xfrm>
            <a:off x="523848" y="1443654"/>
            <a:ext cx="2891870" cy="338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7 CuadroTexto">
            <a:extLst>
              <a:ext uri="{FF2B5EF4-FFF2-40B4-BE49-F238E27FC236}">
                <a16:creationId xmlns:a16="http://schemas.microsoft.com/office/drawing/2014/main" id="{EF1691D3-7DA6-764C-87F2-E8237293D2B2}"/>
              </a:ext>
            </a:extLst>
          </p:cNvPr>
          <p:cNvSpPr txBox="1">
            <a:spLocks noChangeArrowheads="1"/>
          </p:cNvSpPr>
          <p:nvPr/>
        </p:nvSpPr>
        <p:spPr bwMode="auto">
          <a:xfrm>
            <a:off x="6208110" y="5988743"/>
            <a:ext cx="23227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FEB80A"/>
              </a:buClr>
              <a:buFont typeface="Georgia" panose="02040502050405020303" pitchFamily="18" charset="0"/>
              <a:buChar char="•"/>
              <a:defRPr sz="2800">
                <a:solidFill>
                  <a:schemeClr val="tx1"/>
                </a:solidFill>
                <a:latin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defRPr>
            </a:lvl2pPr>
            <a:lvl3pPr marL="1143000" indent="-228600">
              <a:spcBef>
                <a:spcPts val="300"/>
              </a:spcBef>
              <a:buClr>
                <a:schemeClr val="accent1"/>
              </a:buClr>
              <a:buFont typeface="Wingdings 2" pitchFamily="2" charset="2"/>
              <a:buChar char=""/>
              <a:defRPr sz="2400">
                <a:solidFill>
                  <a:schemeClr val="accent1"/>
                </a:solidFill>
                <a:latin typeface="Calibri" panose="020F0502020204030204" pitchFamily="34" charset="0"/>
              </a:defRPr>
            </a:lvl3pPr>
            <a:lvl4pPr marL="1600200" indent="-228600">
              <a:spcBef>
                <a:spcPts val="300"/>
              </a:spcBef>
              <a:buClr>
                <a:schemeClr val="accent1"/>
              </a:buClr>
              <a:buFont typeface="Wingdings 2" pitchFamily="2" charset="2"/>
              <a:buChar char=""/>
              <a:defRPr sz="2200">
                <a:solidFill>
                  <a:schemeClr val="accent1"/>
                </a:solidFill>
                <a:latin typeface="Calibri" panose="020F0502020204030204" pitchFamily="34" charset="0"/>
              </a:defRPr>
            </a:lvl4pPr>
            <a:lvl5pPr marL="2057400" indent="-228600">
              <a:spcBef>
                <a:spcPts val="300"/>
              </a:spcBef>
              <a:buClr>
                <a:srgbClr val="FEB80A"/>
              </a:buClr>
              <a:buFont typeface="Georgia" panose="02040502050405020303" pitchFamily="18" charset="0"/>
              <a:buChar char="▫"/>
              <a:defRPr sz="2000">
                <a:solidFill>
                  <a:srgbClr val="FEB80A"/>
                </a:solidFill>
                <a:latin typeface="Calibri" panose="020F0502020204030204" pitchFamily="34" charset="0"/>
              </a:defRPr>
            </a:lvl5pPr>
            <a:lvl6pPr marL="25146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6pPr>
            <a:lvl7pPr marL="29718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7pPr>
            <a:lvl8pPr marL="34290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8pPr>
            <a:lvl9pPr marL="3886200" indent="-228600" eaLnBrk="0" fontAlgn="base" hangingPunct="0">
              <a:spcBef>
                <a:spcPts val="300"/>
              </a:spcBef>
              <a:spcAft>
                <a:spcPct val="0"/>
              </a:spcAft>
              <a:buClr>
                <a:srgbClr val="FEB80A"/>
              </a:buClr>
              <a:buFont typeface="Georgia" panose="02040502050405020303" pitchFamily="18" charset="0"/>
              <a:buChar char="▫"/>
              <a:defRPr sz="2000">
                <a:solidFill>
                  <a:srgbClr val="FEB80A"/>
                </a:solidFill>
                <a:latin typeface="Calibri" panose="020F0502020204030204" pitchFamily="34" charset="0"/>
              </a:defRPr>
            </a:lvl9pPr>
          </a:lstStyle>
          <a:p>
            <a:pPr eaLnBrk="1" hangingPunct="1">
              <a:spcBef>
                <a:spcPct val="0"/>
              </a:spcBef>
              <a:buClrTx/>
              <a:buFontTx/>
              <a:buNone/>
            </a:pPr>
            <a:r>
              <a:rPr lang="es-ES_tradnl" altLang="es-ES" sz="1600" dirty="0">
                <a:cs typeface="Calibri" panose="020F0502020204030204" pitchFamily="34" charset="0"/>
              </a:rPr>
              <a:t>P valor &lt; 0.05  </a:t>
            </a:r>
            <a:r>
              <a:rPr lang="es-ES_tradnl" altLang="es-ES" sz="1600" dirty="0" err="1">
                <a:cs typeface="Calibri" panose="020F0502020204030204" pitchFamily="34" charset="0"/>
              </a:rPr>
              <a:t>Fold</a:t>
            </a:r>
            <a:r>
              <a:rPr lang="es-ES_tradnl" altLang="es-ES" sz="1600" dirty="0">
                <a:cs typeface="Calibri" panose="020F0502020204030204" pitchFamily="34" charset="0"/>
              </a:rPr>
              <a:t> 2</a:t>
            </a:r>
          </a:p>
        </p:txBody>
      </p:sp>
      <p:sp>
        <p:nvSpPr>
          <p:cNvPr id="12" name="1 Título">
            <a:extLst>
              <a:ext uri="{FF2B5EF4-FFF2-40B4-BE49-F238E27FC236}">
                <a16:creationId xmlns:a16="http://schemas.microsoft.com/office/drawing/2014/main" id="{732AA8ED-9F8A-F346-A666-723989CE6703}"/>
              </a:ext>
            </a:extLst>
          </p:cNvPr>
          <p:cNvSpPr>
            <a:spLocks noGrp="1"/>
          </p:cNvSpPr>
          <p:nvPr>
            <p:ph type="title"/>
          </p:nvPr>
        </p:nvSpPr>
        <p:spPr>
          <a:xfrm>
            <a:off x="4337834" y="5409274"/>
            <a:ext cx="4352882" cy="465534"/>
          </a:xfrm>
          <a:solidFill>
            <a:srgbClr val="FFFFFF"/>
          </a:solidFill>
        </p:spPr>
        <p:txBody>
          <a:bodyPr>
            <a:noAutofit/>
          </a:bodyPr>
          <a:lstStyle/>
          <a:p>
            <a:pPr eaLnBrk="1" hangingPunct="1"/>
            <a:r>
              <a:rPr lang="es-ES_tradnl" altLang="es-ES" sz="1800" dirty="0"/>
              <a:t>18 </a:t>
            </a:r>
            <a:r>
              <a:rPr lang="es-ES_tradnl" altLang="es-ES" sz="1800" dirty="0" err="1"/>
              <a:t>miRNAs</a:t>
            </a:r>
            <a:r>
              <a:rPr lang="es-ES_tradnl" altLang="es-ES" sz="1800" dirty="0"/>
              <a:t> significativos control vs </a:t>
            </a:r>
            <a:r>
              <a:rPr lang="es-ES_tradnl" altLang="es-ES" sz="1800" dirty="0" err="1"/>
              <a:t>genisteína</a:t>
            </a:r>
            <a:endParaRPr lang="es-ES_tradnl" altLang="es-ES" sz="1800" dirty="0"/>
          </a:p>
        </p:txBody>
      </p:sp>
      <p:pic>
        <p:nvPicPr>
          <p:cNvPr id="9" name="13 Marcador de contenido" descr="HEATMAP CON COLORES.jpeg">
            <a:extLst>
              <a:ext uri="{FF2B5EF4-FFF2-40B4-BE49-F238E27FC236}">
                <a16:creationId xmlns:a16="http://schemas.microsoft.com/office/drawing/2014/main" id="{DE202234-AEDE-AD4A-9D1D-3AAC49FA5338}"/>
              </a:ext>
            </a:extLst>
          </p:cNvPr>
          <p:cNvPicPr>
            <a:picLocks noChangeAspect="1"/>
          </p:cNvPicPr>
          <p:nvPr/>
        </p:nvPicPr>
        <p:blipFill>
          <a:blip r:embed="rId4">
            <a:extLst>
              <a:ext uri="{28A0092B-C50C-407E-A947-70E740481C1C}">
                <a14:useLocalDpi xmlns:a14="http://schemas.microsoft.com/office/drawing/2010/main" val="0"/>
              </a:ext>
            </a:extLst>
          </a:blip>
          <a:srcRect l="19891" t="15672"/>
          <a:stretch>
            <a:fillRect/>
          </a:stretch>
        </p:blipFill>
        <p:spPr bwMode="auto">
          <a:xfrm>
            <a:off x="3758528" y="1964978"/>
            <a:ext cx="5214478" cy="319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Elipse 19">
            <a:extLst>
              <a:ext uri="{FF2B5EF4-FFF2-40B4-BE49-F238E27FC236}">
                <a16:creationId xmlns:a16="http://schemas.microsoft.com/office/drawing/2014/main" id="{76560795-051A-3546-8AB4-592D07B894DD}"/>
              </a:ext>
            </a:extLst>
          </p:cNvPr>
          <p:cNvSpPr/>
          <p:nvPr/>
        </p:nvSpPr>
        <p:spPr>
          <a:xfrm>
            <a:off x="4042484" y="4025792"/>
            <a:ext cx="295349" cy="1124835"/>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sz="1350"/>
          </a:p>
        </p:txBody>
      </p:sp>
      <p:sp>
        <p:nvSpPr>
          <p:cNvPr id="2" name="CuadroTexto 1">
            <a:extLst>
              <a:ext uri="{FF2B5EF4-FFF2-40B4-BE49-F238E27FC236}">
                <a16:creationId xmlns:a16="http://schemas.microsoft.com/office/drawing/2014/main" id="{2A55075C-1A12-004C-8F8C-A3D61F5D29B1}"/>
              </a:ext>
            </a:extLst>
          </p:cNvPr>
          <p:cNvSpPr txBox="1"/>
          <p:nvPr/>
        </p:nvSpPr>
        <p:spPr>
          <a:xfrm>
            <a:off x="2345633" y="696686"/>
            <a:ext cx="5117848" cy="400110"/>
          </a:xfrm>
          <a:prstGeom prst="rect">
            <a:avLst/>
          </a:prstGeom>
          <a:solidFill>
            <a:schemeClr val="accent2">
              <a:lumMod val="40000"/>
              <a:lumOff val="60000"/>
            </a:schemeClr>
          </a:solidFill>
          <a:ln w="28575">
            <a:solidFill>
              <a:schemeClr val="accent2">
                <a:lumMod val="75000"/>
              </a:schemeClr>
            </a:solidFill>
          </a:ln>
        </p:spPr>
        <p:txBody>
          <a:bodyPr wrap="square" rtlCol="0">
            <a:spAutoFit/>
          </a:bodyPr>
          <a:lstStyle/>
          <a:p>
            <a:r>
              <a:rPr lang="es-ES" sz="2000" b="1" dirty="0">
                <a:ln>
                  <a:solidFill>
                    <a:schemeClr val="bg1"/>
                  </a:solidFill>
                </a:ln>
              </a:rPr>
              <a:t>Análisis del perfil de expresión de los </a:t>
            </a:r>
            <a:r>
              <a:rPr lang="es-ES" sz="2000" b="1" dirty="0" err="1">
                <a:ln>
                  <a:solidFill>
                    <a:schemeClr val="bg1"/>
                  </a:solidFill>
                </a:ln>
              </a:rPr>
              <a:t>miRNA</a:t>
            </a:r>
            <a:endParaRPr lang="es-ES" sz="2000" b="1" dirty="0">
              <a:ln>
                <a:solidFill>
                  <a:schemeClr val="bg1"/>
                </a:solidFill>
              </a:ln>
            </a:endParaRPr>
          </a:p>
        </p:txBody>
      </p:sp>
      <p:sp>
        <p:nvSpPr>
          <p:cNvPr id="14" name="Elipse 13">
            <a:extLst>
              <a:ext uri="{FF2B5EF4-FFF2-40B4-BE49-F238E27FC236}">
                <a16:creationId xmlns:a16="http://schemas.microsoft.com/office/drawing/2014/main" id="{FDE7A9DB-8833-7C4E-B762-2E3FA551C5E6}"/>
              </a:ext>
            </a:extLst>
          </p:cNvPr>
          <p:cNvSpPr/>
          <p:nvPr/>
        </p:nvSpPr>
        <p:spPr>
          <a:xfrm>
            <a:off x="5385473" y="4051631"/>
            <a:ext cx="295349" cy="1124835"/>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sz="1350"/>
          </a:p>
        </p:txBody>
      </p:sp>
      <p:pic>
        <p:nvPicPr>
          <p:cNvPr id="13" name="Imagen 12">
            <a:extLst>
              <a:ext uri="{FF2B5EF4-FFF2-40B4-BE49-F238E27FC236}">
                <a16:creationId xmlns:a16="http://schemas.microsoft.com/office/drawing/2014/main" id="{D5AC9F90-E256-634B-8D25-5005D4DD0501}"/>
              </a:ext>
            </a:extLst>
          </p:cNvPr>
          <p:cNvPicPr>
            <a:picLocks noChangeAspect="1"/>
          </p:cNvPicPr>
          <p:nvPr/>
        </p:nvPicPr>
        <p:blipFill>
          <a:blip r:embed="rId5"/>
          <a:stretch>
            <a:fillRect/>
          </a:stretch>
        </p:blipFill>
        <p:spPr>
          <a:xfrm>
            <a:off x="39750" y="82263"/>
            <a:ext cx="4532250" cy="1987002"/>
          </a:xfrm>
          <a:prstGeom prst="rect">
            <a:avLst/>
          </a:prstGeom>
        </p:spPr>
      </p:pic>
    </p:spTree>
    <p:extLst>
      <p:ext uri="{BB962C8B-B14F-4D97-AF65-F5344CB8AC3E}">
        <p14:creationId xmlns:p14="http://schemas.microsoft.com/office/powerpoint/2010/main" val="334700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ppt_y</p:attrName>
                                        </p:attrNameLst>
                                      </p:cBhvr>
                                      <p:tavLst>
                                        <p:tav tm="0">
                                          <p:val>
                                            <p:strVal val="#ppt_y+#ppt_h*1.125000"/>
                                          </p:val>
                                        </p:tav>
                                        <p:tav tm="100000">
                                          <p:val>
                                            <p:strVal val="#ppt_y"/>
                                          </p:val>
                                        </p:tav>
                                      </p:tavLst>
                                    </p:anim>
                                    <p:animEffect transition="in" filter="wipe(up)">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8 CuadroTexto">
            <a:extLst>
              <a:ext uri="{FF2B5EF4-FFF2-40B4-BE49-F238E27FC236}">
                <a16:creationId xmlns:a16="http://schemas.microsoft.com/office/drawing/2014/main" id="{F71106B8-57A9-8E42-9271-62941192D9AD}"/>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RESULTADOS Y DISCUSIÓN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5" name="4 Título">
            <a:extLst>
              <a:ext uri="{FF2B5EF4-FFF2-40B4-BE49-F238E27FC236}">
                <a16:creationId xmlns:a16="http://schemas.microsoft.com/office/drawing/2014/main" id="{6D21D69B-8B61-7E47-94B9-3DFEF93F4245}"/>
              </a:ext>
            </a:extLst>
          </p:cNvPr>
          <p:cNvSpPr txBox="1">
            <a:spLocks/>
          </p:cNvSpPr>
          <p:nvPr/>
        </p:nvSpPr>
        <p:spPr>
          <a:xfrm>
            <a:off x="1" y="6628695"/>
            <a:ext cx="2345634" cy="229305"/>
          </a:xfrm>
          <a:prstGeom prst="rect">
            <a:avLst/>
          </a:prstGeom>
          <a:solidFill>
            <a:schemeClr val="accent2">
              <a:alpha val="60000"/>
            </a:schemeClr>
          </a:solidFill>
          <a:ln w="38100">
            <a:noFill/>
          </a:ln>
          <a:effectLst>
            <a:glow rad="101600">
              <a:schemeClr val="accent2">
                <a:satMod val="175000"/>
                <a:alpha val="40000"/>
              </a:schemeClr>
            </a:glow>
          </a:effectLst>
        </p:spPr>
        <p:txBody>
          <a:bodyPr vert="horz" anchor="ctr">
            <a:noAutofit/>
          </a:bodyPr>
          <a:lstStyle/>
          <a:p>
            <a:pPr algn="ctr">
              <a:spcBef>
                <a:spcPct val="0"/>
              </a:spcBef>
              <a:defRPr/>
            </a:pPr>
            <a:r>
              <a:rPr lang="es-ES" sz="1200" b="1" err="1">
                <a:solidFill>
                  <a:schemeClr val="bg1"/>
                </a:solidFill>
                <a:latin typeface="Calibri" pitchFamily="34" charset="0"/>
              </a:rPr>
              <a:t>miRNA</a:t>
            </a:r>
            <a:endParaRPr lang="es-ES" sz="1200" b="1">
              <a:solidFill>
                <a:schemeClr val="bg1"/>
              </a:solidFill>
              <a:latin typeface="Calibri" pitchFamily="34" charset="0"/>
            </a:endParaRPr>
          </a:p>
        </p:txBody>
      </p:sp>
      <p:sp>
        <p:nvSpPr>
          <p:cNvPr id="6" name="4 Título">
            <a:extLst>
              <a:ext uri="{FF2B5EF4-FFF2-40B4-BE49-F238E27FC236}">
                <a16:creationId xmlns:a16="http://schemas.microsoft.com/office/drawing/2014/main" id="{8FC752DC-1A6F-ED4E-BCA4-C3B02FD3DF10}"/>
              </a:ext>
            </a:extLst>
          </p:cNvPr>
          <p:cNvSpPr txBox="1">
            <a:spLocks/>
          </p:cNvSpPr>
          <p:nvPr/>
        </p:nvSpPr>
        <p:spPr>
          <a:xfrm>
            <a:off x="2345635" y="6641999"/>
            <a:ext cx="2266122" cy="22930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CICLO CELULAR</a:t>
            </a:r>
          </a:p>
        </p:txBody>
      </p:sp>
      <p:sp>
        <p:nvSpPr>
          <p:cNvPr id="7" name="4 Título">
            <a:extLst>
              <a:ext uri="{FF2B5EF4-FFF2-40B4-BE49-F238E27FC236}">
                <a16:creationId xmlns:a16="http://schemas.microsoft.com/office/drawing/2014/main" id="{4C56495E-A5C3-914B-A8A9-9E880656FE94}"/>
              </a:ext>
            </a:extLst>
          </p:cNvPr>
          <p:cNvSpPr txBox="1">
            <a:spLocks/>
          </p:cNvSpPr>
          <p:nvPr/>
        </p:nvSpPr>
        <p:spPr>
          <a:xfrm>
            <a:off x="4611757" y="6641999"/>
            <a:ext cx="2266122" cy="216001"/>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APOPTOSIS</a:t>
            </a:r>
          </a:p>
        </p:txBody>
      </p:sp>
      <p:sp>
        <p:nvSpPr>
          <p:cNvPr id="8" name="4 Título">
            <a:extLst>
              <a:ext uri="{FF2B5EF4-FFF2-40B4-BE49-F238E27FC236}">
                <a16:creationId xmlns:a16="http://schemas.microsoft.com/office/drawing/2014/main" id="{0B4B1F4E-5AD0-C841-A117-19DE4C3761A5}"/>
              </a:ext>
            </a:extLst>
          </p:cNvPr>
          <p:cNvSpPr txBox="1">
            <a:spLocks/>
          </p:cNvSpPr>
          <p:nvPr/>
        </p:nvSpPr>
        <p:spPr>
          <a:xfrm>
            <a:off x="6877879" y="6628695"/>
            <a:ext cx="2266122" cy="22930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EXPRESIÓN GÉNICA</a:t>
            </a:r>
          </a:p>
        </p:txBody>
      </p:sp>
      <p:pic>
        <p:nvPicPr>
          <p:cNvPr id="9" name="Imagen 8">
            <a:extLst>
              <a:ext uri="{FF2B5EF4-FFF2-40B4-BE49-F238E27FC236}">
                <a16:creationId xmlns:a16="http://schemas.microsoft.com/office/drawing/2014/main" id="{FDCD7EAA-E2F7-464C-97A2-5842F634C0BC}"/>
              </a:ext>
            </a:extLst>
          </p:cNvPr>
          <p:cNvPicPr>
            <a:picLocks noChangeAspect="1"/>
          </p:cNvPicPr>
          <p:nvPr/>
        </p:nvPicPr>
        <p:blipFill>
          <a:blip r:embed="rId3"/>
          <a:stretch>
            <a:fillRect/>
          </a:stretch>
        </p:blipFill>
        <p:spPr>
          <a:xfrm>
            <a:off x="2330504" y="494905"/>
            <a:ext cx="4244940" cy="6088254"/>
          </a:xfrm>
          <a:prstGeom prst="rect">
            <a:avLst/>
          </a:prstGeom>
        </p:spPr>
      </p:pic>
    </p:spTree>
    <p:extLst>
      <p:ext uri="{BB962C8B-B14F-4D97-AF65-F5344CB8AC3E}">
        <p14:creationId xmlns:p14="http://schemas.microsoft.com/office/powerpoint/2010/main" val="979271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8 CuadroTexto">
            <a:extLst>
              <a:ext uri="{FF2B5EF4-FFF2-40B4-BE49-F238E27FC236}">
                <a16:creationId xmlns:a16="http://schemas.microsoft.com/office/drawing/2014/main" id="{65E3879F-B476-9840-950B-6FA554B5FC01}"/>
              </a:ext>
            </a:extLst>
          </p:cNvPr>
          <p:cNvSpPr txBox="1"/>
          <p:nvPr/>
        </p:nvSpPr>
        <p:spPr>
          <a:xfrm>
            <a:off x="0" y="31567"/>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RESULTADOS Y DISCUSIÓN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pic>
        <p:nvPicPr>
          <p:cNvPr id="9" name="Imagen 8">
            <a:extLst>
              <a:ext uri="{FF2B5EF4-FFF2-40B4-BE49-F238E27FC236}">
                <a16:creationId xmlns:a16="http://schemas.microsoft.com/office/drawing/2014/main" id="{7621946C-9842-F94D-940D-3020159CA1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100" y="4039762"/>
            <a:ext cx="2266122" cy="1594378"/>
          </a:xfrm>
          <a:prstGeom prst="rect">
            <a:avLst/>
          </a:prstGeom>
          <a:noFill/>
          <a:ln>
            <a:noFill/>
          </a:ln>
        </p:spPr>
      </p:pic>
      <p:pic>
        <p:nvPicPr>
          <p:cNvPr id="10" name="Imagen 9">
            <a:extLst>
              <a:ext uri="{FF2B5EF4-FFF2-40B4-BE49-F238E27FC236}">
                <a16:creationId xmlns:a16="http://schemas.microsoft.com/office/drawing/2014/main" id="{6B4F1D89-EF81-2D4D-860A-73AFE931E84C}"/>
              </a:ext>
            </a:extLst>
          </p:cNvPr>
          <p:cNvPicPr/>
          <p:nvPr/>
        </p:nvPicPr>
        <p:blipFill>
          <a:blip r:embed="rId4"/>
          <a:stretch>
            <a:fillRect/>
          </a:stretch>
        </p:blipFill>
        <p:spPr>
          <a:xfrm>
            <a:off x="847951" y="1263282"/>
            <a:ext cx="2834041" cy="1990305"/>
          </a:xfrm>
          <a:prstGeom prst="rect">
            <a:avLst/>
          </a:prstGeom>
        </p:spPr>
      </p:pic>
      <p:pic>
        <p:nvPicPr>
          <p:cNvPr id="11" name="Imagen 10">
            <a:extLst>
              <a:ext uri="{FF2B5EF4-FFF2-40B4-BE49-F238E27FC236}">
                <a16:creationId xmlns:a16="http://schemas.microsoft.com/office/drawing/2014/main" id="{10322C58-9BD6-D642-BBA6-22766BA4DAAA}"/>
              </a:ext>
            </a:extLst>
          </p:cNvPr>
          <p:cNvPicPr/>
          <p:nvPr/>
        </p:nvPicPr>
        <p:blipFill>
          <a:blip r:embed="rId5"/>
          <a:stretch>
            <a:fillRect/>
          </a:stretch>
        </p:blipFill>
        <p:spPr>
          <a:xfrm>
            <a:off x="5147092" y="1375916"/>
            <a:ext cx="2565006" cy="1879357"/>
          </a:xfrm>
          <a:prstGeom prst="rect">
            <a:avLst/>
          </a:prstGeom>
        </p:spPr>
      </p:pic>
      <p:pic>
        <p:nvPicPr>
          <p:cNvPr id="12" name="Imagen 11">
            <a:extLst>
              <a:ext uri="{FF2B5EF4-FFF2-40B4-BE49-F238E27FC236}">
                <a16:creationId xmlns:a16="http://schemas.microsoft.com/office/drawing/2014/main" id="{0D8936EA-7D0B-BA47-83B7-7F3719EA3603}"/>
              </a:ext>
            </a:extLst>
          </p:cNvPr>
          <p:cNvPicPr/>
          <p:nvPr/>
        </p:nvPicPr>
        <p:blipFill>
          <a:blip r:embed="rId6"/>
          <a:stretch>
            <a:fillRect/>
          </a:stretch>
        </p:blipFill>
        <p:spPr>
          <a:xfrm>
            <a:off x="3091493" y="3838954"/>
            <a:ext cx="2961013" cy="2016915"/>
          </a:xfrm>
          <a:prstGeom prst="rect">
            <a:avLst/>
          </a:prstGeom>
        </p:spPr>
      </p:pic>
      <p:sp>
        <p:nvSpPr>
          <p:cNvPr id="13" name="4 Título">
            <a:extLst>
              <a:ext uri="{FF2B5EF4-FFF2-40B4-BE49-F238E27FC236}">
                <a16:creationId xmlns:a16="http://schemas.microsoft.com/office/drawing/2014/main" id="{388A8038-304D-4F4A-9860-ECE91CE73EC9}"/>
              </a:ext>
            </a:extLst>
          </p:cNvPr>
          <p:cNvSpPr txBox="1">
            <a:spLocks/>
          </p:cNvSpPr>
          <p:nvPr/>
        </p:nvSpPr>
        <p:spPr>
          <a:xfrm>
            <a:off x="1358420" y="1200718"/>
            <a:ext cx="1706536" cy="319552"/>
          </a:xfrm>
          <a:prstGeom prst="rect">
            <a:avLst/>
          </a:prstGeom>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a:solidFill>
                  <a:schemeClr val="bg1">
                    <a:lumMod val="25000"/>
                  </a:schemeClr>
                </a:solidFill>
                <a:latin typeface="Calibri" pitchFamily="34" charset="0"/>
                <a:ea typeface="+mj-ea"/>
                <a:cs typeface="+mj-cs"/>
              </a:rPr>
              <a:t>Fase G2/M</a:t>
            </a:r>
          </a:p>
        </p:txBody>
      </p:sp>
      <p:sp>
        <p:nvSpPr>
          <p:cNvPr id="14" name="4 Título">
            <a:extLst>
              <a:ext uri="{FF2B5EF4-FFF2-40B4-BE49-F238E27FC236}">
                <a16:creationId xmlns:a16="http://schemas.microsoft.com/office/drawing/2014/main" id="{ED2D3C83-EDED-104B-BB80-4AF6DE2A110B}"/>
              </a:ext>
            </a:extLst>
          </p:cNvPr>
          <p:cNvSpPr txBox="1">
            <a:spLocks/>
          </p:cNvSpPr>
          <p:nvPr/>
        </p:nvSpPr>
        <p:spPr>
          <a:xfrm>
            <a:off x="5740779" y="1257877"/>
            <a:ext cx="1706536" cy="319552"/>
          </a:xfrm>
          <a:prstGeom prst="rect">
            <a:avLst/>
          </a:prstGeom>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a:solidFill>
                  <a:schemeClr val="bg1">
                    <a:lumMod val="25000"/>
                  </a:schemeClr>
                </a:solidFill>
                <a:latin typeface="Calibri" pitchFamily="34" charset="0"/>
                <a:ea typeface="+mj-ea"/>
                <a:cs typeface="+mj-cs"/>
              </a:rPr>
              <a:t>Fase S</a:t>
            </a:r>
          </a:p>
        </p:txBody>
      </p:sp>
      <p:sp>
        <p:nvSpPr>
          <p:cNvPr id="15" name="4 Título">
            <a:extLst>
              <a:ext uri="{FF2B5EF4-FFF2-40B4-BE49-F238E27FC236}">
                <a16:creationId xmlns:a16="http://schemas.microsoft.com/office/drawing/2014/main" id="{2470090B-8996-EA45-9FDA-4F161304BBDE}"/>
              </a:ext>
            </a:extLst>
          </p:cNvPr>
          <p:cNvSpPr txBox="1">
            <a:spLocks/>
          </p:cNvSpPr>
          <p:nvPr/>
        </p:nvSpPr>
        <p:spPr>
          <a:xfrm>
            <a:off x="3718731" y="3736545"/>
            <a:ext cx="1706536" cy="319552"/>
          </a:xfrm>
          <a:prstGeom prst="rect">
            <a:avLst/>
          </a:prstGeom>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a:solidFill>
                  <a:schemeClr val="bg1">
                    <a:lumMod val="25000"/>
                  </a:schemeClr>
                </a:solidFill>
                <a:latin typeface="Calibri" pitchFamily="34" charset="0"/>
                <a:ea typeface="+mj-ea"/>
                <a:cs typeface="+mj-cs"/>
              </a:rPr>
              <a:t>Fase G1</a:t>
            </a:r>
          </a:p>
        </p:txBody>
      </p:sp>
      <p:pic>
        <p:nvPicPr>
          <p:cNvPr id="16" name="Imagen 15" descr="Imagen que contiene captura de pantalla&#10;&#10;Descripción generada automáticamente">
            <a:extLst>
              <a:ext uri="{FF2B5EF4-FFF2-40B4-BE49-F238E27FC236}">
                <a16:creationId xmlns:a16="http://schemas.microsoft.com/office/drawing/2014/main" id="{ABC7AD49-B8BB-954D-B949-CBE4872D2367}"/>
              </a:ext>
            </a:extLst>
          </p:cNvPr>
          <p:cNvPicPr>
            <a:picLocks noChangeAspect="1"/>
          </p:cNvPicPr>
          <p:nvPr/>
        </p:nvPicPr>
        <p:blipFill>
          <a:blip r:embed="rId7"/>
          <a:stretch>
            <a:fillRect/>
          </a:stretch>
        </p:blipFill>
        <p:spPr>
          <a:xfrm>
            <a:off x="1511413" y="2409648"/>
            <a:ext cx="6200685" cy="1879356"/>
          </a:xfrm>
          <a:prstGeom prst="rect">
            <a:avLst/>
          </a:prstGeom>
        </p:spPr>
      </p:pic>
      <p:pic>
        <p:nvPicPr>
          <p:cNvPr id="1026" name="Picture 2" descr="Resultado de imagen de fases del ciclo celular">
            <a:extLst>
              <a:ext uri="{FF2B5EF4-FFF2-40B4-BE49-F238E27FC236}">
                <a16:creationId xmlns:a16="http://schemas.microsoft.com/office/drawing/2014/main" id="{53CC78BD-38C3-44A1-A7EC-15C0125CB9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8642" y="4084490"/>
            <a:ext cx="1905068" cy="1706623"/>
          </a:xfrm>
          <a:prstGeom prst="rect">
            <a:avLst/>
          </a:prstGeom>
          <a:noFill/>
          <a:extLst>
            <a:ext uri="{909E8E84-426E-40DD-AFC4-6F175D3DCCD1}">
              <a14:hiddenFill xmlns:a14="http://schemas.microsoft.com/office/drawing/2010/main">
                <a:solidFill>
                  <a:srgbClr val="FFFFFF"/>
                </a:solidFill>
              </a14:hiddenFill>
            </a:ext>
          </a:extLst>
        </p:spPr>
      </p:pic>
      <p:sp>
        <p:nvSpPr>
          <p:cNvPr id="17" name="4 Título">
            <a:extLst>
              <a:ext uri="{FF2B5EF4-FFF2-40B4-BE49-F238E27FC236}">
                <a16:creationId xmlns:a16="http://schemas.microsoft.com/office/drawing/2014/main" id="{4FC5D54A-8FF0-4984-AEBB-D3A3B272BDAD}"/>
              </a:ext>
            </a:extLst>
          </p:cNvPr>
          <p:cNvSpPr txBox="1">
            <a:spLocks/>
          </p:cNvSpPr>
          <p:nvPr/>
        </p:nvSpPr>
        <p:spPr>
          <a:xfrm>
            <a:off x="0" y="6615646"/>
            <a:ext cx="2345634" cy="242354"/>
          </a:xfrm>
          <a:prstGeom prst="rect">
            <a:avLst/>
          </a:prstGeom>
          <a:solidFill>
            <a:schemeClr val="accent5">
              <a:lumMod val="60000"/>
              <a:lumOff val="40000"/>
            </a:schemeClr>
          </a:solidFill>
          <a:ln w="38100">
            <a:noFill/>
          </a:ln>
          <a:effectLst/>
        </p:spPr>
        <p:txBody>
          <a:bodyPr vert="horz" anchor="ctr">
            <a:noAutofit/>
          </a:bodyPr>
          <a:lstStyle>
            <a:defPPr>
              <a:defRPr lang="es-ES"/>
            </a:defPPr>
            <a:lvl1pPr algn="ctr">
              <a:spcBef>
                <a:spcPct val="0"/>
              </a:spcBef>
              <a:defRPr sz="1600" b="1">
                <a:solidFill>
                  <a:schemeClr val="bg1">
                    <a:lumMod val="25000"/>
                  </a:schemeClr>
                </a:solidFill>
                <a:latin typeface="Calibri" pitchFamily="34" charset="0"/>
                <a:ea typeface="+mj-ea"/>
                <a:cs typeface="+mj-cs"/>
              </a:defRPr>
            </a:lvl1pPr>
          </a:lstStyle>
          <a:p>
            <a:r>
              <a:rPr lang="es-ES" sz="1200" dirty="0" err="1">
                <a:solidFill>
                  <a:schemeClr val="tx1"/>
                </a:solidFill>
              </a:rPr>
              <a:t>miRNA</a:t>
            </a:r>
            <a:endParaRPr lang="es-ES" sz="1200" dirty="0">
              <a:solidFill>
                <a:schemeClr val="tx1"/>
              </a:solidFill>
            </a:endParaRPr>
          </a:p>
        </p:txBody>
      </p:sp>
      <p:sp>
        <p:nvSpPr>
          <p:cNvPr id="18" name="4 Título">
            <a:extLst>
              <a:ext uri="{FF2B5EF4-FFF2-40B4-BE49-F238E27FC236}">
                <a16:creationId xmlns:a16="http://schemas.microsoft.com/office/drawing/2014/main" id="{9D20877A-76A6-447B-B2C8-8AC0D31EA687}"/>
              </a:ext>
            </a:extLst>
          </p:cNvPr>
          <p:cNvSpPr txBox="1">
            <a:spLocks/>
          </p:cNvSpPr>
          <p:nvPr/>
        </p:nvSpPr>
        <p:spPr>
          <a:xfrm>
            <a:off x="2345634" y="6615646"/>
            <a:ext cx="2266122" cy="242354"/>
          </a:xfrm>
          <a:prstGeom prst="rect">
            <a:avLst/>
          </a:prstGeom>
          <a:solidFill>
            <a:schemeClr val="accent2">
              <a:alpha val="60000"/>
            </a:schemeClr>
          </a:solidFill>
          <a:ln w="38100">
            <a:noFill/>
          </a:ln>
          <a:effectLst>
            <a:glow rad="101600">
              <a:schemeClr val="accent2">
                <a:satMod val="175000"/>
                <a:alpha val="40000"/>
              </a:schemeClr>
            </a:glow>
          </a:effectLst>
        </p:spPr>
        <p:txBody>
          <a:bodyPr vert="horz" anchor="ctr">
            <a:noAutofit/>
          </a:bodyPr>
          <a:lstStyle>
            <a:defPPr>
              <a:defRPr lang="es-ES"/>
            </a:defPPr>
            <a:lvl1pPr algn="ctr">
              <a:spcBef>
                <a:spcPct val="0"/>
              </a:spcBef>
              <a:defRPr sz="1600" b="1">
                <a:solidFill>
                  <a:schemeClr val="bg1"/>
                </a:solidFill>
                <a:latin typeface="Calibri" pitchFamily="34" charset="0"/>
              </a:defRPr>
            </a:lvl1pPr>
          </a:lstStyle>
          <a:p>
            <a:r>
              <a:rPr lang="es-ES" sz="1200"/>
              <a:t>CICLO CELULAR</a:t>
            </a:r>
          </a:p>
        </p:txBody>
      </p:sp>
      <p:sp>
        <p:nvSpPr>
          <p:cNvPr id="19" name="4 Título">
            <a:extLst>
              <a:ext uri="{FF2B5EF4-FFF2-40B4-BE49-F238E27FC236}">
                <a16:creationId xmlns:a16="http://schemas.microsoft.com/office/drawing/2014/main" id="{F4F3446A-C544-44A2-BFD7-A674E148A3DA}"/>
              </a:ext>
            </a:extLst>
          </p:cNvPr>
          <p:cNvSpPr txBox="1">
            <a:spLocks/>
          </p:cNvSpPr>
          <p:nvPr/>
        </p:nvSpPr>
        <p:spPr>
          <a:xfrm>
            <a:off x="4611756" y="6615646"/>
            <a:ext cx="2266122" cy="242354"/>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APOPTOSIS</a:t>
            </a:r>
          </a:p>
        </p:txBody>
      </p:sp>
      <p:sp>
        <p:nvSpPr>
          <p:cNvPr id="20" name="4 Título">
            <a:extLst>
              <a:ext uri="{FF2B5EF4-FFF2-40B4-BE49-F238E27FC236}">
                <a16:creationId xmlns:a16="http://schemas.microsoft.com/office/drawing/2014/main" id="{9ED05FFE-F5F7-479E-919F-592A1B61093F}"/>
              </a:ext>
            </a:extLst>
          </p:cNvPr>
          <p:cNvSpPr txBox="1">
            <a:spLocks/>
          </p:cNvSpPr>
          <p:nvPr/>
        </p:nvSpPr>
        <p:spPr>
          <a:xfrm>
            <a:off x="6877878" y="6615646"/>
            <a:ext cx="2266122" cy="33211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EXPRESIÓN GÉNICA</a:t>
            </a:r>
          </a:p>
        </p:txBody>
      </p:sp>
      <p:sp>
        <p:nvSpPr>
          <p:cNvPr id="21" name="CuadroTexto 20">
            <a:extLst>
              <a:ext uri="{FF2B5EF4-FFF2-40B4-BE49-F238E27FC236}">
                <a16:creationId xmlns:a16="http://schemas.microsoft.com/office/drawing/2014/main" id="{FF9D4355-8FF5-D147-ADFC-5457E0CC5284}"/>
              </a:ext>
            </a:extLst>
          </p:cNvPr>
          <p:cNvSpPr txBox="1"/>
          <p:nvPr/>
        </p:nvSpPr>
        <p:spPr>
          <a:xfrm>
            <a:off x="2653897" y="535741"/>
            <a:ext cx="3398609" cy="400110"/>
          </a:xfrm>
          <a:prstGeom prst="rect">
            <a:avLst/>
          </a:prstGeom>
          <a:solidFill>
            <a:schemeClr val="accent2">
              <a:lumMod val="40000"/>
              <a:lumOff val="60000"/>
            </a:schemeClr>
          </a:solidFill>
          <a:ln w="28575">
            <a:solidFill>
              <a:schemeClr val="accent2">
                <a:lumMod val="75000"/>
              </a:schemeClr>
            </a:solidFill>
          </a:ln>
        </p:spPr>
        <p:txBody>
          <a:bodyPr wrap="square" rtlCol="0">
            <a:spAutoFit/>
          </a:bodyPr>
          <a:lstStyle/>
          <a:p>
            <a:r>
              <a:rPr lang="es-ES" sz="2000" dirty="0">
                <a:ln>
                  <a:solidFill>
                    <a:schemeClr val="bg1"/>
                  </a:solidFill>
                </a:ln>
                <a:solidFill>
                  <a:schemeClr val="bg1"/>
                </a:solidFill>
              </a:rPr>
              <a:t>Determinación del ciclo celular</a:t>
            </a:r>
          </a:p>
        </p:txBody>
      </p:sp>
    </p:spTree>
    <p:extLst>
      <p:ext uri="{BB962C8B-B14F-4D97-AF65-F5344CB8AC3E}">
        <p14:creationId xmlns:p14="http://schemas.microsoft.com/office/powerpoint/2010/main" val="9477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áfico 9">
            <a:extLst>
              <a:ext uri="{FF2B5EF4-FFF2-40B4-BE49-F238E27FC236}">
                <a16:creationId xmlns:a16="http://schemas.microsoft.com/office/drawing/2014/main" id="{7E68A197-E17B-E048-987C-4DE4707593B9}"/>
              </a:ext>
            </a:extLst>
          </p:cNvPr>
          <p:cNvGraphicFramePr/>
          <p:nvPr>
            <p:extLst>
              <p:ext uri="{D42A27DB-BD31-4B8C-83A1-F6EECF244321}">
                <p14:modId xmlns:p14="http://schemas.microsoft.com/office/powerpoint/2010/main" val="3713485348"/>
              </p:ext>
            </p:extLst>
          </p:nvPr>
        </p:nvGraphicFramePr>
        <p:xfrm>
          <a:off x="3821870" y="2007477"/>
          <a:ext cx="4994584" cy="3169490"/>
        </p:xfrm>
        <a:graphic>
          <a:graphicData uri="http://schemas.openxmlformats.org/drawingml/2006/chart">
            <c:chart xmlns:c="http://schemas.openxmlformats.org/drawingml/2006/chart" xmlns:r="http://schemas.openxmlformats.org/officeDocument/2006/relationships" r:id="rId3"/>
          </a:graphicData>
        </a:graphic>
      </p:graphicFrame>
      <p:sp>
        <p:nvSpPr>
          <p:cNvPr id="4" name="4 Título">
            <a:extLst>
              <a:ext uri="{FF2B5EF4-FFF2-40B4-BE49-F238E27FC236}">
                <a16:creationId xmlns:a16="http://schemas.microsoft.com/office/drawing/2014/main" id="{A0CD4296-F5C2-AF4D-B8A4-E274D848A856}"/>
              </a:ext>
            </a:extLst>
          </p:cNvPr>
          <p:cNvSpPr txBox="1">
            <a:spLocks/>
          </p:cNvSpPr>
          <p:nvPr/>
        </p:nvSpPr>
        <p:spPr>
          <a:xfrm>
            <a:off x="0" y="6628695"/>
            <a:ext cx="2345634" cy="229305"/>
          </a:xfrm>
          <a:prstGeom prst="rect">
            <a:avLst/>
          </a:prstGeom>
          <a:solidFill>
            <a:schemeClr val="accent5">
              <a:alpha val="60000"/>
            </a:schemeClr>
          </a:solidFill>
          <a:ln w="38100">
            <a:noFill/>
          </a:ln>
          <a:effectLst/>
        </p:spPr>
        <p:txBody>
          <a:bodyPr vert="horz" anchor="ctr">
            <a:noAutofit/>
          </a:bodyPr>
          <a:lstStyle/>
          <a:p>
            <a:pPr algn="ctr">
              <a:spcBef>
                <a:spcPct val="0"/>
              </a:spcBef>
              <a:defRPr/>
            </a:pPr>
            <a:r>
              <a:rPr lang="es-ES" sz="1200" b="1" dirty="0" err="1">
                <a:solidFill>
                  <a:sysClr val="windowText" lastClr="000000"/>
                </a:solidFill>
                <a:latin typeface="Calibri" pitchFamily="34" charset="0"/>
              </a:rPr>
              <a:t>miRNA</a:t>
            </a:r>
            <a:endParaRPr lang="es-ES" sz="1200" b="1" dirty="0">
              <a:solidFill>
                <a:sysClr val="windowText" lastClr="000000"/>
              </a:solidFill>
              <a:latin typeface="Calibri" pitchFamily="34" charset="0"/>
            </a:endParaRPr>
          </a:p>
        </p:txBody>
      </p:sp>
      <p:sp>
        <p:nvSpPr>
          <p:cNvPr id="5" name="4 Título">
            <a:extLst>
              <a:ext uri="{FF2B5EF4-FFF2-40B4-BE49-F238E27FC236}">
                <a16:creationId xmlns:a16="http://schemas.microsoft.com/office/drawing/2014/main" id="{3D9CFF0F-2832-D348-87A0-3A5A6DE2A8D5}"/>
              </a:ext>
            </a:extLst>
          </p:cNvPr>
          <p:cNvSpPr txBox="1">
            <a:spLocks/>
          </p:cNvSpPr>
          <p:nvPr/>
        </p:nvSpPr>
        <p:spPr>
          <a:xfrm>
            <a:off x="2345634" y="6628695"/>
            <a:ext cx="2266122" cy="326114"/>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solidFill>
                  <a:sysClr val="windowText" lastClr="000000"/>
                </a:solidFill>
                <a:latin typeface="Calibri" pitchFamily="34" charset="0"/>
                <a:ea typeface="+mj-ea"/>
                <a:cs typeface="+mj-cs"/>
              </a:rPr>
              <a:t>CICLO CELULAR</a:t>
            </a:r>
          </a:p>
        </p:txBody>
      </p:sp>
      <p:sp>
        <p:nvSpPr>
          <p:cNvPr id="6" name="4 Título">
            <a:extLst>
              <a:ext uri="{FF2B5EF4-FFF2-40B4-BE49-F238E27FC236}">
                <a16:creationId xmlns:a16="http://schemas.microsoft.com/office/drawing/2014/main" id="{BFEB2950-DF46-9D40-9777-FE1CFE4A5AF5}"/>
              </a:ext>
            </a:extLst>
          </p:cNvPr>
          <p:cNvSpPr txBox="1">
            <a:spLocks/>
          </p:cNvSpPr>
          <p:nvPr/>
        </p:nvSpPr>
        <p:spPr>
          <a:xfrm>
            <a:off x="4611756" y="6628695"/>
            <a:ext cx="2266122" cy="331663"/>
          </a:xfrm>
          <a:prstGeom prst="rect">
            <a:avLst/>
          </a:prstGeom>
          <a:solidFill>
            <a:schemeClr val="accent2"/>
          </a:solidFill>
          <a:ln w="38100">
            <a:noFill/>
          </a:ln>
          <a:effectLst>
            <a:glow rad="101600">
              <a:schemeClr val="accent2">
                <a:satMod val="175000"/>
                <a:alpha val="40000"/>
              </a:schemeClr>
            </a:glow>
          </a:effectLst>
        </p:spPr>
        <p:txBody>
          <a:bodyPr vert="horz" anchor="ctr">
            <a:noAutofit/>
          </a:bodyPr>
          <a:lstStyle/>
          <a:p>
            <a:pPr algn="ctr">
              <a:spcBef>
                <a:spcPct val="0"/>
              </a:spcBef>
              <a:defRPr/>
            </a:pPr>
            <a:r>
              <a:rPr lang="es-ES" sz="1200" b="1" dirty="0">
                <a:solidFill>
                  <a:schemeClr val="bg1"/>
                </a:solidFill>
                <a:latin typeface="Calibri" pitchFamily="34" charset="0"/>
                <a:ea typeface="+mj-ea"/>
                <a:cs typeface="+mj-cs"/>
              </a:rPr>
              <a:t>APOPTOSIS</a:t>
            </a:r>
          </a:p>
        </p:txBody>
      </p:sp>
      <p:sp>
        <p:nvSpPr>
          <p:cNvPr id="7" name="4 Título">
            <a:extLst>
              <a:ext uri="{FF2B5EF4-FFF2-40B4-BE49-F238E27FC236}">
                <a16:creationId xmlns:a16="http://schemas.microsoft.com/office/drawing/2014/main" id="{487501A1-272C-2F49-B959-00AEAE64369E}"/>
              </a:ext>
            </a:extLst>
          </p:cNvPr>
          <p:cNvSpPr txBox="1">
            <a:spLocks/>
          </p:cNvSpPr>
          <p:nvPr/>
        </p:nvSpPr>
        <p:spPr>
          <a:xfrm>
            <a:off x="6877878" y="6628695"/>
            <a:ext cx="2266122" cy="22930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dirty="0">
                <a:latin typeface="Calibri" pitchFamily="34" charset="0"/>
                <a:ea typeface="+mj-ea"/>
                <a:cs typeface="+mj-cs"/>
              </a:rPr>
              <a:t>EXPRESIÓN GÉNICA</a:t>
            </a:r>
          </a:p>
        </p:txBody>
      </p:sp>
      <p:sp>
        <p:nvSpPr>
          <p:cNvPr id="8" name="18 CuadroTexto">
            <a:extLst>
              <a:ext uri="{FF2B5EF4-FFF2-40B4-BE49-F238E27FC236}">
                <a16:creationId xmlns:a16="http://schemas.microsoft.com/office/drawing/2014/main" id="{810049A2-8D98-2748-AC94-DDBFA2EBADFF}"/>
              </a:ext>
            </a:extLst>
          </p:cNvPr>
          <p:cNvSpPr txBox="1"/>
          <p:nvPr/>
        </p:nvSpPr>
        <p:spPr>
          <a:xfrm>
            <a:off x="0" y="31207"/>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RESULTADOS Y DISCUSIÓN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pic>
        <p:nvPicPr>
          <p:cNvPr id="9" name="Imagen 8">
            <a:extLst>
              <a:ext uri="{FF2B5EF4-FFF2-40B4-BE49-F238E27FC236}">
                <a16:creationId xmlns:a16="http://schemas.microsoft.com/office/drawing/2014/main" id="{2AB8DFDE-EF7E-4A4A-B233-53ADD5A9D5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3616" y="1526865"/>
            <a:ext cx="2769268" cy="2428190"/>
          </a:xfrm>
          <a:prstGeom prst="rect">
            <a:avLst/>
          </a:prstGeom>
        </p:spPr>
      </p:pic>
      <p:sp>
        <p:nvSpPr>
          <p:cNvPr id="11" name="CuadroTexto 10">
            <a:extLst>
              <a:ext uri="{FF2B5EF4-FFF2-40B4-BE49-F238E27FC236}">
                <a16:creationId xmlns:a16="http://schemas.microsoft.com/office/drawing/2014/main" id="{D404B021-BD3F-E94D-AB4B-73F61DEE8FA4}"/>
              </a:ext>
            </a:extLst>
          </p:cNvPr>
          <p:cNvSpPr txBox="1"/>
          <p:nvPr/>
        </p:nvSpPr>
        <p:spPr>
          <a:xfrm>
            <a:off x="1218206" y="4200057"/>
            <a:ext cx="1743468" cy="1131079"/>
          </a:xfrm>
          <a:prstGeom prst="rect">
            <a:avLst/>
          </a:prstGeom>
          <a:noFill/>
        </p:spPr>
        <p:txBody>
          <a:bodyPr wrap="square" rtlCol="0">
            <a:spAutoFit/>
          </a:bodyPr>
          <a:lstStyle/>
          <a:p>
            <a:r>
              <a:rPr lang="es-ES" sz="1350"/>
              <a:t>Q1 células necróticas Q2 muertas</a:t>
            </a:r>
          </a:p>
          <a:p>
            <a:r>
              <a:rPr lang="es-ES" sz="1350"/>
              <a:t>Q3 sanas </a:t>
            </a:r>
          </a:p>
          <a:p>
            <a:r>
              <a:rPr lang="es-ES" sz="1350"/>
              <a:t>Q4 </a:t>
            </a:r>
            <a:r>
              <a:rPr lang="es-ES" sz="1350" err="1"/>
              <a:t>apoptóticas</a:t>
            </a:r>
            <a:r>
              <a:rPr lang="es-ES" sz="1350"/>
              <a:t>.</a:t>
            </a:r>
          </a:p>
          <a:p>
            <a:endParaRPr lang="es-ES" sz="1350"/>
          </a:p>
        </p:txBody>
      </p:sp>
      <p:pic>
        <p:nvPicPr>
          <p:cNvPr id="13" name="Imagen 12">
            <a:extLst>
              <a:ext uri="{FF2B5EF4-FFF2-40B4-BE49-F238E27FC236}">
                <a16:creationId xmlns:a16="http://schemas.microsoft.com/office/drawing/2014/main" id="{084D0F25-7C96-CE4F-A11C-3FF4D94D3C13}"/>
              </a:ext>
            </a:extLst>
          </p:cNvPr>
          <p:cNvPicPr>
            <a:picLocks noChangeAspect="1"/>
          </p:cNvPicPr>
          <p:nvPr/>
        </p:nvPicPr>
        <p:blipFill>
          <a:blip r:embed="rId5"/>
          <a:stretch>
            <a:fillRect/>
          </a:stretch>
        </p:blipFill>
        <p:spPr>
          <a:xfrm>
            <a:off x="1816473" y="3298270"/>
            <a:ext cx="6109321" cy="1747218"/>
          </a:xfrm>
          <a:prstGeom prst="rect">
            <a:avLst/>
          </a:prstGeom>
        </p:spPr>
      </p:pic>
      <p:pic>
        <p:nvPicPr>
          <p:cNvPr id="2" name="Imagen 1">
            <a:extLst>
              <a:ext uri="{FF2B5EF4-FFF2-40B4-BE49-F238E27FC236}">
                <a16:creationId xmlns:a16="http://schemas.microsoft.com/office/drawing/2014/main" id="{8D3CA3EC-05DB-F441-B532-716D4002F3C5}"/>
              </a:ext>
            </a:extLst>
          </p:cNvPr>
          <p:cNvPicPr>
            <a:picLocks noChangeAspect="1"/>
          </p:cNvPicPr>
          <p:nvPr/>
        </p:nvPicPr>
        <p:blipFill>
          <a:blip r:embed="rId6"/>
          <a:stretch>
            <a:fillRect/>
          </a:stretch>
        </p:blipFill>
        <p:spPr>
          <a:xfrm>
            <a:off x="1816473" y="935851"/>
            <a:ext cx="5132832" cy="2394855"/>
          </a:xfrm>
          <a:prstGeom prst="rect">
            <a:avLst/>
          </a:prstGeom>
        </p:spPr>
      </p:pic>
      <p:sp>
        <p:nvSpPr>
          <p:cNvPr id="12" name="CuadroTexto 11">
            <a:extLst>
              <a:ext uri="{FF2B5EF4-FFF2-40B4-BE49-F238E27FC236}">
                <a16:creationId xmlns:a16="http://schemas.microsoft.com/office/drawing/2014/main" id="{9697EB02-2473-554E-B24B-B557F236950B}"/>
              </a:ext>
            </a:extLst>
          </p:cNvPr>
          <p:cNvSpPr txBox="1"/>
          <p:nvPr/>
        </p:nvSpPr>
        <p:spPr>
          <a:xfrm>
            <a:off x="2653897" y="535741"/>
            <a:ext cx="3398609" cy="400110"/>
          </a:xfrm>
          <a:prstGeom prst="rect">
            <a:avLst/>
          </a:prstGeom>
          <a:solidFill>
            <a:schemeClr val="accent2">
              <a:lumMod val="40000"/>
              <a:lumOff val="60000"/>
            </a:schemeClr>
          </a:solidFill>
          <a:ln w="28575">
            <a:solidFill>
              <a:schemeClr val="accent2">
                <a:lumMod val="75000"/>
              </a:schemeClr>
            </a:solidFill>
          </a:ln>
        </p:spPr>
        <p:txBody>
          <a:bodyPr wrap="square" rtlCol="0">
            <a:spAutoFit/>
          </a:bodyPr>
          <a:lstStyle/>
          <a:p>
            <a:r>
              <a:rPr lang="es-ES" sz="2000" dirty="0">
                <a:ln>
                  <a:solidFill>
                    <a:schemeClr val="bg1"/>
                  </a:solidFill>
                </a:ln>
                <a:solidFill>
                  <a:schemeClr val="bg1"/>
                </a:solidFill>
              </a:rPr>
              <a:t>Determinación de la apoptosis</a:t>
            </a:r>
          </a:p>
        </p:txBody>
      </p:sp>
    </p:spTree>
    <p:extLst>
      <p:ext uri="{BB962C8B-B14F-4D97-AF65-F5344CB8AC3E}">
        <p14:creationId xmlns:p14="http://schemas.microsoft.com/office/powerpoint/2010/main" val="13017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a:extLst>
              <a:ext uri="{FF2B5EF4-FFF2-40B4-BE49-F238E27FC236}">
                <a16:creationId xmlns:a16="http://schemas.microsoft.com/office/drawing/2014/main" id="{95DD6942-BC02-1240-B6E6-8C9761FAE258}"/>
              </a:ext>
            </a:extLst>
          </p:cNvPr>
          <p:cNvSpPr txBox="1">
            <a:spLocks/>
          </p:cNvSpPr>
          <p:nvPr/>
        </p:nvSpPr>
        <p:spPr>
          <a:xfrm>
            <a:off x="0" y="6684348"/>
            <a:ext cx="2345634" cy="229305"/>
          </a:xfrm>
          <a:prstGeom prst="rect">
            <a:avLst/>
          </a:prstGeom>
          <a:solidFill>
            <a:schemeClr val="accent5">
              <a:alpha val="60000"/>
            </a:schemeClr>
          </a:solidFill>
          <a:ln w="38100">
            <a:noFill/>
          </a:ln>
          <a:effectLst/>
        </p:spPr>
        <p:txBody>
          <a:bodyPr vert="horz" anchor="ctr">
            <a:noAutofit/>
          </a:bodyPr>
          <a:lstStyle/>
          <a:p>
            <a:pPr algn="ctr">
              <a:spcBef>
                <a:spcPct val="0"/>
              </a:spcBef>
              <a:defRPr/>
            </a:pPr>
            <a:r>
              <a:rPr lang="es-ES" sz="1200" b="1" err="1">
                <a:latin typeface="Calibri" pitchFamily="34" charset="0"/>
              </a:rPr>
              <a:t>miRNA</a:t>
            </a:r>
            <a:endParaRPr lang="es-ES" sz="1200" b="1">
              <a:latin typeface="Calibri" pitchFamily="34" charset="0"/>
            </a:endParaRPr>
          </a:p>
        </p:txBody>
      </p:sp>
      <p:sp>
        <p:nvSpPr>
          <p:cNvPr id="5" name="4 Título">
            <a:extLst>
              <a:ext uri="{FF2B5EF4-FFF2-40B4-BE49-F238E27FC236}">
                <a16:creationId xmlns:a16="http://schemas.microsoft.com/office/drawing/2014/main" id="{9CC7D988-7136-BB45-B0C5-4B65907CF5FD}"/>
              </a:ext>
            </a:extLst>
          </p:cNvPr>
          <p:cNvSpPr txBox="1">
            <a:spLocks/>
          </p:cNvSpPr>
          <p:nvPr/>
        </p:nvSpPr>
        <p:spPr>
          <a:xfrm>
            <a:off x="2345634" y="6684348"/>
            <a:ext cx="2266122" cy="20269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a:latin typeface="Calibri" pitchFamily="34" charset="0"/>
                <a:ea typeface="+mj-ea"/>
                <a:cs typeface="+mj-cs"/>
              </a:rPr>
              <a:t>CICLO CELULAR</a:t>
            </a:r>
          </a:p>
        </p:txBody>
      </p:sp>
      <p:sp>
        <p:nvSpPr>
          <p:cNvPr id="6" name="4 Título">
            <a:extLst>
              <a:ext uri="{FF2B5EF4-FFF2-40B4-BE49-F238E27FC236}">
                <a16:creationId xmlns:a16="http://schemas.microsoft.com/office/drawing/2014/main" id="{B85C089D-27C9-0848-AEED-2CD5A443E0E6}"/>
              </a:ext>
            </a:extLst>
          </p:cNvPr>
          <p:cNvSpPr txBox="1">
            <a:spLocks/>
          </p:cNvSpPr>
          <p:nvPr/>
        </p:nvSpPr>
        <p:spPr>
          <a:xfrm>
            <a:off x="4611756" y="6684348"/>
            <a:ext cx="2266122" cy="202695"/>
          </a:xfrm>
          <a:prstGeom prst="rect">
            <a:avLst/>
          </a:prstGeom>
          <a:solidFill>
            <a:schemeClr val="accent5">
              <a:lumMod val="60000"/>
              <a:lumOff val="40000"/>
            </a:schemeClr>
          </a:solidFill>
          <a:ln w="38100">
            <a:noFill/>
          </a:ln>
          <a:effectLst/>
        </p:spPr>
        <p:txBody>
          <a:bodyPr vert="horz" anchor="ctr">
            <a:noAutofit/>
          </a:bodyPr>
          <a:lstStyle/>
          <a:p>
            <a:pPr algn="ctr">
              <a:spcBef>
                <a:spcPct val="0"/>
              </a:spcBef>
              <a:defRPr/>
            </a:pPr>
            <a:r>
              <a:rPr lang="es-ES" sz="1200" b="1">
                <a:latin typeface="Calibri" pitchFamily="34" charset="0"/>
                <a:ea typeface="+mj-ea"/>
                <a:cs typeface="+mj-cs"/>
              </a:rPr>
              <a:t>APOPTOSIS</a:t>
            </a:r>
          </a:p>
        </p:txBody>
      </p:sp>
      <p:sp>
        <p:nvSpPr>
          <p:cNvPr id="7" name="4 Título">
            <a:extLst>
              <a:ext uri="{FF2B5EF4-FFF2-40B4-BE49-F238E27FC236}">
                <a16:creationId xmlns:a16="http://schemas.microsoft.com/office/drawing/2014/main" id="{6F42F26B-007D-C048-9BDC-F5DD2A54DE68}"/>
              </a:ext>
            </a:extLst>
          </p:cNvPr>
          <p:cNvSpPr txBox="1">
            <a:spLocks/>
          </p:cNvSpPr>
          <p:nvPr/>
        </p:nvSpPr>
        <p:spPr>
          <a:xfrm>
            <a:off x="6877878" y="6684348"/>
            <a:ext cx="2266122" cy="229305"/>
          </a:xfrm>
          <a:prstGeom prst="rect">
            <a:avLst/>
          </a:prstGeom>
          <a:solidFill>
            <a:schemeClr val="accent2"/>
          </a:solidFill>
          <a:ln w="38100">
            <a:noFill/>
          </a:ln>
          <a:effectLst>
            <a:glow rad="101600">
              <a:schemeClr val="accent2">
                <a:satMod val="175000"/>
                <a:alpha val="40000"/>
              </a:schemeClr>
            </a:glow>
          </a:effectLst>
        </p:spPr>
        <p:txBody>
          <a:bodyPr vert="horz" anchor="ctr">
            <a:noAutofit/>
          </a:bodyPr>
          <a:lstStyle/>
          <a:p>
            <a:pPr algn="ctr">
              <a:spcBef>
                <a:spcPct val="0"/>
              </a:spcBef>
              <a:defRPr/>
            </a:pPr>
            <a:r>
              <a:rPr lang="es-ES" sz="1200" b="1">
                <a:solidFill>
                  <a:schemeClr val="bg1"/>
                </a:solidFill>
                <a:latin typeface="Calibri" pitchFamily="34" charset="0"/>
                <a:ea typeface="+mj-ea"/>
                <a:cs typeface="+mj-cs"/>
              </a:rPr>
              <a:t>EXPRESIÓN GÉNICA</a:t>
            </a:r>
          </a:p>
        </p:txBody>
      </p:sp>
      <p:sp>
        <p:nvSpPr>
          <p:cNvPr id="8" name="18 CuadroTexto">
            <a:extLst>
              <a:ext uri="{FF2B5EF4-FFF2-40B4-BE49-F238E27FC236}">
                <a16:creationId xmlns:a16="http://schemas.microsoft.com/office/drawing/2014/main" id="{CA800665-E0B6-6448-B383-A3BF5CD8F626}"/>
              </a:ext>
            </a:extLst>
          </p:cNvPr>
          <p:cNvSpPr txBox="1"/>
          <p:nvPr/>
        </p:nvSpPr>
        <p:spPr>
          <a:xfrm>
            <a:off x="0" y="-924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RESULTADOS Y DISCUSIÓN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graphicFrame>
        <p:nvGraphicFramePr>
          <p:cNvPr id="9" name="Gráfico 8">
            <a:extLst>
              <a:ext uri="{FF2B5EF4-FFF2-40B4-BE49-F238E27FC236}">
                <a16:creationId xmlns:a16="http://schemas.microsoft.com/office/drawing/2014/main" id="{461D3174-DA01-F84D-97DF-33D02C101060}"/>
              </a:ext>
            </a:extLst>
          </p:cNvPr>
          <p:cNvGraphicFramePr/>
          <p:nvPr>
            <p:extLst>
              <p:ext uri="{D42A27DB-BD31-4B8C-83A1-F6EECF244321}">
                <p14:modId xmlns:p14="http://schemas.microsoft.com/office/powerpoint/2010/main" val="3665900370"/>
              </p:ext>
            </p:extLst>
          </p:nvPr>
        </p:nvGraphicFramePr>
        <p:xfrm>
          <a:off x="692397" y="3343713"/>
          <a:ext cx="3387199" cy="23833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áfico 9">
            <a:extLst>
              <a:ext uri="{FF2B5EF4-FFF2-40B4-BE49-F238E27FC236}">
                <a16:creationId xmlns:a16="http://schemas.microsoft.com/office/drawing/2014/main" id="{5B5DCCF2-F347-814B-B6DB-054AD06B5FCB}"/>
              </a:ext>
            </a:extLst>
          </p:cNvPr>
          <p:cNvGraphicFramePr/>
          <p:nvPr>
            <p:extLst>
              <p:ext uri="{D42A27DB-BD31-4B8C-83A1-F6EECF244321}">
                <p14:modId xmlns:p14="http://schemas.microsoft.com/office/powerpoint/2010/main" val="296073544"/>
              </p:ext>
            </p:extLst>
          </p:nvPr>
        </p:nvGraphicFramePr>
        <p:xfrm>
          <a:off x="4880516" y="3347931"/>
          <a:ext cx="3652174" cy="2379106"/>
        </p:xfrm>
        <a:graphic>
          <a:graphicData uri="http://schemas.openxmlformats.org/drawingml/2006/chart">
            <c:chart xmlns:c="http://schemas.openxmlformats.org/drawingml/2006/chart" xmlns:r="http://schemas.openxmlformats.org/officeDocument/2006/relationships" r:id="rId4"/>
          </a:graphicData>
        </a:graphic>
      </p:graphicFrame>
      <p:sp>
        <p:nvSpPr>
          <p:cNvPr id="11" name="CuadroTexto 10">
            <a:extLst>
              <a:ext uri="{FF2B5EF4-FFF2-40B4-BE49-F238E27FC236}">
                <a16:creationId xmlns:a16="http://schemas.microsoft.com/office/drawing/2014/main" id="{DB8ADCB5-0E15-1449-96AD-B877AD2CF473}"/>
              </a:ext>
            </a:extLst>
          </p:cNvPr>
          <p:cNvSpPr txBox="1"/>
          <p:nvPr/>
        </p:nvSpPr>
        <p:spPr>
          <a:xfrm>
            <a:off x="2353379" y="2913078"/>
            <a:ext cx="1724891" cy="300082"/>
          </a:xfrm>
          <a:prstGeom prst="rect">
            <a:avLst/>
          </a:prstGeom>
          <a:noFill/>
        </p:spPr>
        <p:txBody>
          <a:bodyPr wrap="square" rtlCol="0">
            <a:spAutoFit/>
          </a:bodyPr>
          <a:lstStyle/>
          <a:p>
            <a:r>
              <a:rPr lang="es-ES" sz="1350" b="1" dirty="0">
                <a:solidFill>
                  <a:schemeClr val="accent1">
                    <a:lumMod val="75000"/>
                  </a:schemeClr>
                </a:solidFill>
              </a:rPr>
              <a:t>CDH1</a:t>
            </a:r>
          </a:p>
        </p:txBody>
      </p:sp>
      <p:sp>
        <p:nvSpPr>
          <p:cNvPr id="12" name="CuadroTexto 11">
            <a:extLst>
              <a:ext uri="{FF2B5EF4-FFF2-40B4-BE49-F238E27FC236}">
                <a16:creationId xmlns:a16="http://schemas.microsoft.com/office/drawing/2014/main" id="{88C88009-BD9E-CE48-9A3F-2545B1EEBD56}"/>
              </a:ext>
            </a:extLst>
          </p:cNvPr>
          <p:cNvSpPr txBox="1"/>
          <p:nvPr/>
        </p:nvSpPr>
        <p:spPr>
          <a:xfrm>
            <a:off x="6470092" y="2934149"/>
            <a:ext cx="1724891" cy="300082"/>
          </a:xfrm>
          <a:prstGeom prst="rect">
            <a:avLst/>
          </a:prstGeom>
          <a:noFill/>
        </p:spPr>
        <p:txBody>
          <a:bodyPr wrap="square" rtlCol="0">
            <a:spAutoFit/>
          </a:bodyPr>
          <a:lstStyle/>
          <a:p>
            <a:r>
              <a:rPr lang="es-ES" sz="1350" b="1">
                <a:solidFill>
                  <a:schemeClr val="accent1">
                    <a:lumMod val="75000"/>
                  </a:schemeClr>
                </a:solidFill>
              </a:rPr>
              <a:t>CCND2</a:t>
            </a:r>
          </a:p>
        </p:txBody>
      </p:sp>
      <p:pic>
        <p:nvPicPr>
          <p:cNvPr id="14" name="Imagen 13">
            <a:extLst>
              <a:ext uri="{FF2B5EF4-FFF2-40B4-BE49-F238E27FC236}">
                <a16:creationId xmlns:a16="http://schemas.microsoft.com/office/drawing/2014/main" id="{E5BF168D-BFC1-CC44-AE64-33D2CAF2916C}"/>
              </a:ext>
            </a:extLst>
          </p:cNvPr>
          <p:cNvPicPr>
            <a:picLocks noChangeAspect="1"/>
          </p:cNvPicPr>
          <p:nvPr/>
        </p:nvPicPr>
        <p:blipFill rotWithShape="1">
          <a:blip r:embed="rId5"/>
          <a:srcRect t="39379" b="44559"/>
          <a:stretch/>
        </p:blipFill>
        <p:spPr>
          <a:xfrm>
            <a:off x="1862493" y="1248692"/>
            <a:ext cx="5419012" cy="1248369"/>
          </a:xfrm>
          <a:prstGeom prst="rect">
            <a:avLst/>
          </a:prstGeom>
        </p:spPr>
      </p:pic>
      <p:sp>
        <p:nvSpPr>
          <p:cNvPr id="15" name="CuadroTexto 14">
            <a:extLst>
              <a:ext uri="{FF2B5EF4-FFF2-40B4-BE49-F238E27FC236}">
                <a16:creationId xmlns:a16="http://schemas.microsoft.com/office/drawing/2014/main" id="{218AE911-6AD8-B540-BDC2-3A5F436E123B}"/>
              </a:ext>
            </a:extLst>
          </p:cNvPr>
          <p:cNvSpPr txBox="1"/>
          <p:nvPr/>
        </p:nvSpPr>
        <p:spPr>
          <a:xfrm>
            <a:off x="2872695" y="547099"/>
            <a:ext cx="3398609" cy="400110"/>
          </a:xfrm>
          <a:prstGeom prst="rect">
            <a:avLst/>
          </a:prstGeom>
          <a:solidFill>
            <a:schemeClr val="accent2">
              <a:lumMod val="40000"/>
              <a:lumOff val="60000"/>
            </a:schemeClr>
          </a:solidFill>
          <a:ln w="28575">
            <a:solidFill>
              <a:schemeClr val="accent2">
                <a:lumMod val="75000"/>
              </a:schemeClr>
            </a:solidFill>
          </a:ln>
        </p:spPr>
        <p:txBody>
          <a:bodyPr wrap="square" rtlCol="0">
            <a:spAutoFit/>
          </a:bodyPr>
          <a:lstStyle/>
          <a:p>
            <a:r>
              <a:rPr lang="es-ES" sz="2000" dirty="0">
                <a:ln>
                  <a:solidFill>
                    <a:schemeClr val="bg1"/>
                  </a:solidFill>
                </a:ln>
                <a:solidFill>
                  <a:schemeClr val="bg1"/>
                </a:solidFill>
              </a:rPr>
              <a:t>Análisis de la expresión génica</a:t>
            </a:r>
          </a:p>
        </p:txBody>
      </p:sp>
      <p:sp>
        <p:nvSpPr>
          <p:cNvPr id="16" name="Elipse 15">
            <a:extLst>
              <a:ext uri="{FF2B5EF4-FFF2-40B4-BE49-F238E27FC236}">
                <a16:creationId xmlns:a16="http://schemas.microsoft.com/office/drawing/2014/main" id="{2CF3EF4D-C9B2-5140-8D87-BD33FE17B673}"/>
              </a:ext>
            </a:extLst>
          </p:cNvPr>
          <p:cNvSpPr/>
          <p:nvPr/>
        </p:nvSpPr>
        <p:spPr>
          <a:xfrm>
            <a:off x="5003800" y="1371085"/>
            <a:ext cx="901700" cy="203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3C35477B-6364-D14A-B0F3-C7224DD7106B}"/>
              </a:ext>
            </a:extLst>
          </p:cNvPr>
          <p:cNvPicPr>
            <a:picLocks noChangeAspect="1"/>
          </p:cNvPicPr>
          <p:nvPr/>
        </p:nvPicPr>
        <p:blipFill>
          <a:blip r:embed="rId6"/>
          <a:stretch>
            <a:fillRect/>
          </a:stretch>
        </p:blipFill>
        <p:spPr>
          <a:xfrm>
            <a:off x="96252" y="3213160"/>
            <a:ext cx="4655124" cy="2171967"/>
          </a:xfrm>
          <a:prstGeom prst="rect">
            <a:avLst/>
          </a:prstGeom>
        </p:spPr>
      </p:pic>
      <p:pic>
        <p:nvPicPr>
          <p:cNvPr id="3" name="Imagen 2">
            <a:extLst>
              <a:ext uri="{FF2B5EF4-FFF2-40B4-BE49-F238E27FC236}">
                <a16:creationId xmlns:a16="http://schemas.microsoft.com/office/drawing/2014/main" id="{D54078E8-B505-2F46-857A-A3B5B24CD98F}"/>
              </a:ext>
            </a:extLst>
          </p:cNvPr>
          <p:cNvPicPr>
            <a:picLocks noChangeAspect="1"/>
          </p:cNvPicPr>
          <p:nvPr/>
        </p:nvPicPr>
        <p:blipFill>
          <a:blip r:embed="rId7"/>
          <a:stretch>
            <a:fillRect/>
          </a:stretch>
        </p:blipFill>
        <p:spPr>
          <a:xfrm>
            <a:off x="4720068" y="3566997"/>
            <a:ext cx="4327680" cy="2438011"/>
          </a:xfrm>
          <a:prstGeom prst="rect">
            <a:avLst/>
          </a:prstGeom>
        </p:spPr>
      </p:pic>
    </p:spTree>
    <p:extLst>
      <p:ext uri="{BB962C8B-B14F-4D97-AF65-F5344CB8AC3E}">
        <p14:creationId xmlns:p14="http://schemas.microsoft.com/office/powerpoint/2010/main" val="43305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35" y="180777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35" y="3327564"/>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35" y="4096708"/>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35" y="4865852"/>
            <a:ext cx="4644943" cy="540000"/>
          </a:xfrm>
          <a:prstGeom prst="rect">
            <a:avLst/>
          </a:prstGeom>
          <a:solidFill>
            <a:schemeClr val="accent2">
              <a:lumMod val="40000"/>
              <a:lumOff val="60000"/>
              <a:alpha val="74902"/>
            </a:schemeClr>
          </a:solidFill>
          <a:ln w="28575" cap="flat" cmpd="sng" algn="ctr">
            <a:solidFill>
              <a:schemeClr val="accent2">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35" y="2558420"/>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686493" y="75393"/>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303865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99E12B8-AD12-2A48-958E-DFA7BD88DD9C}"/>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352736"/>
            <a:ext cx="9144000" cy="6505264"/>
          </a:xfrm>
          <a:prstGeom prst="rect">
            <a:avLst/>
          </a:prstGeom>
        </p:spPr>
      </p:pic>
      <p:sp>
        <p:nvSpPr>
          <p:cNvPr id="3" name="Marcador de contenido 2">
            <a:extLst>
              <a:ext uri="{FF2B5EF4-FFF2-40B4-BE49-F238E27FC236}">
                <a16:creationId xmlns:a16="http://schemas.microsoft.com/office/drawing/2014/main" id="{258C0528-6666-CC4C-9278-2CC74ABB27D6}"/>
              </a:ext>
            </a:extLst>
          </p:cNvPr>
          <p:cNvSpPr>
            <a:spLocks noGrp="1"/>
          </p:cNvSpPr>
          <p:nvPr>
            <p:ph idx="1"/>
          </p:nvPr>
        </p:nvSpPr>
        <p:spPr>
          <a:xfrm>
            <a:off x="628650" y="1922425"/>
            <a:ext cx="7886700" cy="3263504"/>
          </a:xfrm>
        </p:spPr>
        <p:txBody>
          <a:bodyPr>
            <a:normAutofit/>
          </a:bodyPr>
          <a:lstStyle/>
          <a:p>
            <a:pPr marL="0" indent="0">
              <a:buNone/>
            </a:pPr>
            <a:r>
              <a:rPr lang="es-ES"/>
              <a:t> </a:t>
            </a:r>
            <a:endParaRPr lang="es-ES">
              <a:effectLst/>
            </a:endParaRPr>
          </a:p>
          <a:p>
            <a:pPr marL="0" indent="0">
              <a:buNone/>
            </a:pPr>
            <a:endParaRPr lang="es-ES">
              <a:effectLst/>
            </a:endParaRPr>
          </a:p>
          <a:p>
            <a:pPr marL="0" indent="0">
              <a:buNone/>
            </a:pPr>
            <a:endParaRPr lang="es-ES"/>
          </a:p>
        </p:txBody>
      </p:sp>
      <p:sp>
        <p:nvSpPr>
          <p:cNvPr id="5" name="18 CuadroTexto">
            <a:extLst>
              <a:ext uri="{FF2B5EF4-FFF2-40B4-BE49-F238E27FC236}">
                <a16:creationId xmlns:a16="http://schemas.microsoft.com/office/drawing/2014/main" id="{4B13C2DF-ED19-684A-8100-E2C100A4BA77}"/>
              </a:ext>
            </a:extLst>
          </p:cNvPr>
          <p:cNvSpPr txBox="1"/>
          <p:nvPr/>
        </p:nvSpPr>
        <p:spPr>
          <a:xfrm>
            <a:off x="0" y="-62762"/>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CONCLUSIONES</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grpSp>
        <p:nvGrpSpPr>
          <p:cNvPr id="2" name="Grupo 1">
            <a:extLst>
              <a:ext uri="{FF2B5EF4-FFF2-40B4-BE49-F238E27FC236}">
                <a16:creationId xmlns:a16="http://schemas.microsoft.com/office/drawing/2014/main" id="{2CE78567-01D4-4845-B968-FEEECD19E433}"/>
              </a:ext>
            </a:extLst>
          </p:cNvPr>
          <p:cNvGrpSpPr/>
          <p:nvPr/>
        </p:nvGrpSpPr>
        <p:grpSpPr>
          <a:xfrm>
            <a:off x="-148356" y="352736"/>
            <a:ext cx="8542683" cy="6505264"/>
            <a:chOff x="1149200" y="1279308"/>
            <a:chExt cx="9235564" cy="4299383"/>
          </a:xfrm>
        </p:grpSpPr>
        <p:graphicFrame>
          <p:nvGraphicFramePr>
            <p:cNvPr id="4" name="Diagrama 3">
              <a:extLst>
                <a:ext uri="{FF2B5EF4-FFF2-40B4-BE49-F238E27FC236}">
                  <a16:creationId xmlns:a16="http://schemas.microsoft.com/office/drawing/2014/main" id="{EFA2A64A-933B-9549-88C4-F8072BDFE5FE}"/>
                </a:ext>
              </a:extLst>
            </p:cNvPr>
            <p:cNvGraphicFramePr/>
            <p:nvPr>
              <p:extLst>
                <p:ext uri="{D42A27DB-BD31-4B8C-83A1-F6EECF244321}">
                  <p14:modId xmlns:p14="http://schemas.microsoft.com/office/powerpoint/2010/main" val="2148602990"/>
                </p:ext>
              </p:extLst>
            </p:nvPr>
          </p:nvGraphicFramePr>
          <p:xfrm>
            <a:off x="1149200" y="1279308"/>
            <a:ext cx="9235564" cy="4299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CuadroTexto 5">
              <a:extLst>
                <a:ext uri="{FF2B5EF4-FFF2-40B4-BE49-F238E27FC236}">
                  <a16:creationId xmlns:a16="http://schemas.microsoft.com/office/drawing/2014/main" id="{972A8FE9-5BA1-FB40-8126-0AF93C2B20F2}"/>
                </a:ext>
              </a:extLst>
            </p:cNvPr>
            <p:cNvSpPr txBox="1"/>
            <p:nvPr/>
          </p:nvSpPr>
          <p:spPr>
            <a:xfrm>
              <a:off x="1761670" y="1832230"/>
              <a:ext cx="374073" cy="223753"/>
            </a:xfrm>
            <a:prstGeom prst="rect">
              <a:avLst/>
            </a:prstGeom>
            <a:noFill/>
            <a:ln>
              <a:noFill/>
            </a:ln>
          </p:spPr>
          <p:txBody>
            <a:bodyPr wrap="square" rtlCol="0">
              <a:spAutoFit/>
            </a:bodyPr>
            <a:lstStyle/>
            <a:p>
              <a:pPr algn="ctr"/>
              <a:r>
                <a:rPr lang="es-ES" sz="1600" dirty="0">
                  <a:solidFill>
                    <a:schemeClr val="accent1">
                      <a:lumMod val="50000"/>
                    </a:schemeClr>
                  </a:solidFill>
                </a:rPr>
                <a:t>1</a:t>
              </a:r>
            </a:p>
          </p:txBody>
        </p:sp>
        <p:sp>
          <p:nvSpPr>
            <p:cNvPr id="7" name="CuadroTexto 6">
              <a:extLst>
                <a:ext uri="{FF2B5EF4-FFF2-40B4-BE49-F238E27FC236}">
                  <a16:creationId xmlns:a16="http://schemas.microsoft.com/office/drawing/2014/main" id="{6D98C4C3-4D6E-DB48-BDBF-9E7AAB54A1AD}"/>
                </a:ext>
              </a:extLst>
            </p:cNvPr>
            <p:cNvSpPr txBox="1"/>
            <p:nvPr/>
          </p:nvSpPr>
          <p:spPr>
            <a:xfrm>
              <a:off x="2366521" y="2857108"/>
              <a:ext cx="374073" cy="223753"/>
            </a:xfrm>
            <a:prstGeom prst="rect">
              <a:avLst/>
            </a:prstGeom>
            <a:noFill/>
            <a:ln>
              <a:noFill/>
            </a:ln>
          </p:spPr>
          <p:txBody>
            <a:bodyPr wrap="square" rtlCol="0">
              <a:spAutoFit/>
            </a:bodyPr>
            <a:lstStyle/>
            <a:p>
              <a:pPr algn="ctr"/>
              <a:r>
                <a:rPr lang="es-ES" sz="1600" dirty="0">
                  <a:solidFill>
                    <a:schemeClr val="accent1">
                      <a:lumMod val="50000"/>
                    </a:schemeClr>
                  </a:solidFill>
                </a:rPr>
                <a:t>2</a:t>
              </a:r>
            </a:p>
          </p:txBody>
        </p:sp>
        <p:sp>
          <p:nvSpPr>
            <p:cNvPr id="8" name="CuadroTexto 7">
              <a:extLst>
                <a:ext uri="{FF2B5EF4-FFF2-40B4-BE49-F238E27FC236}">
                  <a16:creationId xmlns:a16="http://schemas.microsoft.com/office/drawing/2014/main" id="{4AB3C405-B0B6-2544-97F5-54174AA544EE}"/>
                </a:ext>
              </a:extLst>
            </p:cNvPr>
            <p:cNvSpPr txBox="1"/>
            <p:nvPr/>
          </p:nvSpPr>
          <p:spPr>
            <a:xfrm>
              <a:off x="2366521" y="3841211"/>
              <a:ext cx="374073" cy="223753"/>
            </a:xfrm>
            <a:prstGeom prst="rect">
              <a:avLst/>
            </a:prstGeom>
            <a:noFill/>
            <a:ln>
              <a:noFill/>
            </a:ln>
          </p:spPr>
          <p:txBody>
            <a:bodyPr wrap="square" rtlCol="0">
              <a:spAutoFit/>
            </a:bodyPr>
            <a:lstStyle/>
            <a:p>
              <a:pPr algn="ctr"/>
              <a:r>
                <a:rPr lang="es-ES" sz="1600" dirty="0">
                  <a:solidFill>
                    <a:schemeClr val="accent1">
                      <a:lumMod val="50000"/>
                    </a:schemeClr>
                  </a:solidFill>
                </a:rPr>
                <a:t>3</a:t>
              </a:r>
            </a:p>
          </p:txBody>
        </p:sp>
        <p:sp>
          <p:nvSpPr>
            <p:cNvPr id="9" name="CuadroTexto 8">
              <a:extLst>
                <a:ext uri="{FF2B5EF4-FFF2-40B4-BE49-F238E27FC236}">
                  <a16:creationId xmlns:a16="http://schemas.microsoft.com/office/drawing/2014/main" id="{3C362FFD-EB4B-2649-8E47-8BDBF9C52F6D}"/>
                </a:ext>
              </a:extLst>
            </p:cNvPr>
            <p:cNvSpPr txBox="1"/>
            <p:nvPr/>
          </p:nvSpPr>
          <p:spPr>
            <a:xfrm>
              <a:off x="1745993" y="4816507"/>
              <a:ext cx="374073" cy="223753"/>
            </a:xfrm>
            <a:prstGeom prst="rect">
              <a:avLst/>
            </a:prstGeom>
            <a:noFill/>
            <a:ln>
              <a:noFill/>
            </a:ln>
          </p:spPr>
          <p:txBody>
            <a:bodyPr wrap="square" rtlCol="0">
              <a:spAutoFit/>
            </a:bodyPr>
            <a:lstStyle/>
            <a:p>
              <a:pPr algn="ctr"/>
              <a:r>
                <a:rPr lang="es-ES" sz="1600" dirty="0">
                  <a:solidFill>
                    <a:schemeClr val="accent1">
                      <a:lumMod val="50000"/>
                    </a:schemeClr>
                  </a:solidFill>
                </a:rPr>
                <a:t>4</a:t>
              </a:r>
            </a:p>
          </p:txBody>
        </p:sp>
      </p:grpSp>
    </p:spTree>
    <p:extLst>
      <p:ext uri="{BB962C8B-B14F-4D97-AF65-F5344CB8AC3E}">
        <p14:creationId xmlns:p14="http://schemas.microsoft.com/office/powerpoint/2010/main" val="825038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74FCBFB-6F10-0948-B43D-090460040403}"/>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0" y="415498"/>
            <a:ext cx="9144000" cy="6442502"/>
          </a:xfrm>
          <a:prstGeom prst="rect">
            <a:avLst/>
          </a:prstGeom>
        </p:spPr>
      </p:pic>
      <p:sp>
        <p:nvSpPr>
          <p:cNvPr id="2" name="Rectángulo redondeado 1">
            <a:extLst>
              <a:ext uri="{FF2B5EF4-FFF2-40B4-BE49-F238E27FC236}">
                <a16:creationId xmlns:a16="http://schemas.microsoft.com/office/drawing/2014/main" id="{BAE7A915-5933-444C-B993-1230CAB6C7AA}"/>
              </a:ext>
            </a:extLst>
          </p:cNvPr>
          <p:cNvSpPr/>
          <p:nvPr/>
        </p:nvSpPr>
        <p:spPr>
          <a:xfrm>
            <a:off x="1045972" y="2195874"/>
            <a:ext cx="7052054" cy="2762087"/>
          </a:xfrm>
          <a:prstGeom prst="roundRect">
            <a:avLst/>
          </a:prstGeom>
          <a:solidFill>
            <a:schemeClr val="lt1">
              <a:alpha val="91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sz="1350"/>
          </a:p>
        </p:txBody>
      </p:sp>
      <p:sp>
        <p:nvSpPr>
          <p:cNvPr id="4" name="CuadroTexto 3">
            <a:extLst>
              <a:ext uri="{FF2B5EF4-FFF2-40B4-BE49-F238E27FC236}">
                <a16:creationId xmlns:a16="http://schemas.microsoft.com/office/drawing/2014/main" id="{6FDAA991-5B90-EA49-9F6F-3E68667A6E38}"/>
              </a:ext>
            </a:extLst>
          </p:cNvPr>
          <p:cNvSpPr txBox="1"/>
          <p:nvPr/>
        </p:nvSpPr>
        <p:spPr>
          <a:xfrm>
            <a:off x="1393962" y="2343892"/>
            <a:ext cx="6356074" cy="2862322"/>
          </a:xfrm>
          <a:prstGeom prst="rect">
            <a:avLst/>
          </a:prstGeom>
          <a:noFill/>
        </p:spPr>
        <p:txBody>
          <a:bodyPr wrap="square" rtlCol="0">
            <a:spAutoFit/>
          </a:bodyPr>
          <a:lstStyle/>
          <a:p>
            <a:pPr algn="ctr"/>
            <a:r>
              <a:rPr lang="es-ES" sz="2700" b="1" dirty="0"/>
              <a:t>El tratamiento con </a:t>
            </a:r>
            <a:r>
              <a:rPr lang="es-ES" sz="2700" b="1" dirty="0" err="1"/>
              <a:t>vesículas</a:t>
            </a:r>
            <a:r>
              <a:rPr lang="es-ES" sz="2700" b="1" dirty="0"/>
              <a:t> extracelulares procedentes de células mononucleares tratadas con </a:t>
            </a:r>
            <a:r>
              <a:rPr lang="es-ES" sz="2700" b="1" dirty="0" err="1"/>
              <a:t>genisteína</a:t>
            </a:r>
            <a:r>
              <a:rPr lang="es-ES" sz="2700" b="1" dirty="0"/>
              <a:t> </a:t>
            </a:r>
            <a:r>
              <a:rPr lang="es-ES" sz="2700" b="1" dirty="0" err="1"/>
              <a:t>podría</a:t>
            </a:r>
            <a:r>
              <a:rPr lang="es-ES" sz="2700" b="1" dirty="0"/>
              <a:t> ser una estrategia antitumoral basada en la </a:t>
            </a:r>
            <a:r>
              <a:rPr lang="es-ES" sz="2700" b="1" dirty="0" err="1"/>
              <a:t>disminución</a:t>
            </a:r>
            <a:r>
              <a:rPr lang="es-ES" sz="2700" b="1" dirty="0"/>
              <a:t> de la </a:t>
            </a:r>
            <a:r>
              <a:rPr lang="es-ES" sz="2700" b="1" dirty="0" err="1"/>
              <a:t>proliferación</a:t>
            </a:r>
            <a:r>
              <a:rPr lang="es-ES" sz="2700" b="1" dirty="0"/>
              <a:t> de </a:t>
            </a:r>
            <a:r>
              <a:rPr lang="es-ES" sz="2700" b="1" dirty="0" err="1"/>
              <a:t>células</a:t>
            </a:r>
            <a:r>
              <a:rPr lang="es-ES" sz="2700" b="1" dirty="0"/>
              <a:t> tumorales. </a:t>
            </a:r>
          </a:p>
          <a:p>
            <a:endParaRPr lang="es-ES" dirty="0"/>
          </a:p>
        </p:txBody>
      </p:sp>
      <p:sp>
        <p:nvSpPr>
          <p:cNvPr id="5" name="4 Título">
            <a:extLst>
              <a:ext uri="{FF2B5EF4-FFF2-40B4-BE49-F238E27FC236}">
                <a16:creationId xmlns:a16="http://schemas.microsoft.com/office/drawing/2014/main" id="{C278BADA-7A53-5D46-A212-D6AC16F19077}"/>
              </a:ext>
            </a:extLst>
          </p:cNvPr>
          <p:cNvSpPr txBox="1">
            <a:spLocks/>
          </p:cNvSpPr>
          <p:nvPr/>
        </p:nvSpPr>
        <p:spPr>
          <a:xfrm>
            <a:off x="2884499" y="1029609"/>
            <a:ext cx="3375000" cy="513000"/>
          </a:xfrm>
          <a:prstGeom prst="rect">
            <a:avLst/>
          </a:prstGeom>
          <a:solidFill>
            <a:schemeClr val="accent2">
              <a:lumMod val="60000"/>
              <a:lumOff val="40000"/>
              <a:alpha val="74118"/>
            </a:schemeClr>
          </a:solidFill>
          <a:ln w="38100">
            <a:solidFill>
              <a:schemeClr val="accent2"/>
            </a:solid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2400" b="1" dirty="0">
                <a:solidFill>
                  <a:schemeClr val="bg1"/>
                </a:solidFill>
                <a:latin typeface="Calibri"/>
                <a:ea typeface="+mj-ea"/>
                <a:cs typeface="Calibri"/>
              </a:rPr>
              <a:t>CONCLUSIÓN GENERAL</a:t>
            </a:r>
            <a:r>
              <a:rPr lang="es-ES" sz="2400" b="1" dirty="0">
                <a:solidFill>
                  <a:schemeClr val="bg1">
                    <a:lumMod val="25000"/>
                  </a:schemeClr>
                </a:solidFill>
                <a:latin typeface="Calibri"/>
                <a:ea typeface="+mj-ea"/>
                <a:cs typeface="Calibri"/>
              </a:rPr>
              <a:t> </a:t>
            </a:r>
            <a:endParaRPr lang="es-ES" sz="2400" b="1" dirty="0">
              <a:solidFill>
                <a:schemeClr val="bg1">
                  <a:lumMod val="25000"/>
                </a:schemeClr>
              </a:solidFill>
              <a:latin typeface="Calibri" pitchFamily="34" charset="0"/>
              <a:ea typeface="+mj-ea"/>
              <a:cs typeface="+mj-cs"/>
            </a:endParaRPr>
          </a:p>
        </p:txBody>
      </p:sp>
      <p:sp>
        <p:nvSpPr>
          <p:cNvPr id="7" name="18 CuadroTexto">
            <a:extLst>
              <a:ext uri="{FF2B5EF4-FFF2-40B4-BE49-F238E27FC236}">
                <a16:creationId xmlns:a16="http://schemas.microsoft.com/office/drawing/2014/main" id="{E7458DED-9173-DC44-B19F-AF3795023716}"/>
              </a:ext>
            </a:extLst>
          </p:cNvPr>
          <p:cNvSpPr txBox="1"/>
          <p:nvPr/>
        </p:nvSpPr>
        <p:spPr>
          <a:xfrm>
            <a:off x="-1"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CONCLUSIONES</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Tree>
    <p:extLst>
      <p:ext uri="{BB962C8B-B14F-4D97-AF65-F5344CB8AC3E}">
        <p14:creationId xmlns:p14="http://schemas.microsoft.com/office/powerpoint/2010/main" val="40508999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descr="MediOd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3569" y="208092"/>
            <a:ext cx="8676861" cy="570310"/>
          </a:xfrm>
          <a:prstGeom prst="rect">
            <a:avLst/>
          </a:prstGeom>
          <a:noFill/>
          <a:extLst>
            <a:ext uri="{909E8E84-426E-40DD-AFC4-6F175D3DCCD1}">
              <a14:hiddenFill xmlns:a14="http://schemas.microsoft.com/office/drawing/2010/main">
                <a:solidFill>
                  <a:srgbClr val="FFFFFF"/>
                </a:solidFill>
              </a14:hiddenFill>
            </a:ext>
          </a:extLst>
        </p:spPr>
      </p:pic>
      <p:sp>
        <p:nvSpPr>
          <p:cNvPr id="7" name="6 Elipse"/>
          <p:cNvSpPr/>
          <p:nvPr/>
        </p:nvSpPr>
        <p:spPr>
          <a:xfrm>
            <a:off x="3071802" y="2732479"/>
            <a:ext cx="405000" cy="594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8" name="7 Elipse"/>
          <p:cNvSpPr/>
          <p:nvPr/>
        </p:nvSpPr>
        <p:spPr>
          <a:xfrm>
            <a:off x="6658190" y="2946794"/>
            <a:ext cx="405000" cy="594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pic>
        <p:nvPicPr>
          <p:cNvPr id="3" name="Imagen 2">
            <a:extLst>
              <a:ext uri="{FF2B5EF4-FFF2-40B4-BE49-F238E27FC236}">
                <a16:creationId xmlns:a16="http://schemas.microsoft.com/office/drawing/2014/main" id="{6FCA4F96-18DC-4E05-B92C-EA34C897EF45}"/>
              </a:ext>
            </a:extLst>
          </p:cNvPr>
          <p:cNvPicPr>
            <a:picLocks noChangeAspect="1"/>
          </p:cNvPicPr>
          <p:nvPr/>
        </p:nvPicPr>
        <p:blipFill rotWithShape="1">
          <a:blip r:embed="rId4">
            <a:extLst>
              <a:ext uri="{28A0092B-C50C-407E-A947-70E740481C1C}">
                <a14:useLocalDpi xmlns:a14="http://schemas.microsoft.com/office/drawing/2010/main" val="0"/>
              </a:ext>
            </a:extLst>
          </a:blip>
          <a:srcRect t="1" b="43818"/>
          <a:stretch/>
        </p:blipFill>
        <p:spPr>
          <a:xfrm>
            <a:off x="-1" y="1558819"/>
            <a:ext cx="9144000" cy="3740361"/>
          </a:xfrm>
          <a:prstGeom prst="rect">
            <a:avLst/>
          </a:prstGeom>
        </p:spPr>
      </p:pic>
      <p:sp>
        <p:nvSpPr>
          <p:cNvPr id="6" name="20 CuadroTexto">
            <a:extLst>
              <a:ext uri="{FF2B5EF4-FFF2-40B4-BE49-F238E27FC236}">
                <a16:creationId xmlns:a16="http://schemas.microsoft.com/office/drawing/2014/main" id="{D07322B2-74F7-4639-A9F5-9C041AABBCAE}"/>
              </a:ext>
            </a:extLst>
          </p:cNvPr>
          <p:cNvSpPr txBox="1"/>
          <p:nvPr/>
        </p:nvSpPr>
        <p:spPr>
          <a:xfrm>
            <a:off x="-1" y="6106326"/>
            <a:ext cx="9144000" cy="733027"/>
          </a:xfrm>
          <a:prstGeom prst="rect">
            <a:avLst/>
          </a:prstGeom>
          <a:solidFill>
            <a:srgbClr val="0E5096"/>
          </a:solidFill>
        </p:spPr>
        <p:txBody>
          <a:bodyPr wrap="square" lIns="73158" tIns="36579" rIns="73158" bIns="36579" rtlCol="0">
            <a:spAutoFit/>
          </a:bodyPr>
          <a:lstStyle/>
          <a:p>
            <a:pPr>
              <a:spcBef>
                <a:spcPts val="450"/>
              </a:spcBef>
              <a:spcAft>
                <a:spcPts val="450"/>
              </a:spcAft>
            </a:pPr>
            <a:r>
              <a:rPr lang="es-ES" sz="2100" b="1">
                <a:solidFill>
                  <a:schemeClr val="bg1"/>
                </a:solidFill>
                <a:effectLst>
                  <a:outerShdw blurRad="38100" dist="38100" dir="2700000" algn="tl">
                    <a:srgbClr val="000000">
                      <a:alpha val="43137"/>
                    </a:srgbClr>
                  </a:outerShdw>
                </a:effectLst>
              </a:rPr>
              <a:t>  </a:t>
            </a:r>
            <a:r>
              <a:rPr lang="es-ES" sz="2100" b="1" err="1">
                <a:solidFill>
                  <a:schemeClr val="bg1"/>
                </a:solidFill>
                <a:effectLst>
                  <a:outerShdw blurRad="38100" dist="38100" dir="2700000" algn="tl">
                    <a:srgbClr val="000000">
                      <a:alpha val="43137"/>
                    </a:srgbClr>
                  </a:outerShdw>
                </a:effectLst>
              </a:rPr>
              <a:t>Freshage</a:t>
            </a:r>
            <a:endParaRPr lang="es-ES" sz="2100" b="1">
              <a:solidFill>
                <a:schemeClr val="bg1"/>
              </a:solidFill>
              <a:effectLst>
                <a:outerShdw blurRad="38100" dist="38100" dir="2700000" algn="tl">
                  <a:srgbClr val="000000">
                    <a:alpha val="43137"/>
                  </a:srgbClr>
                </a:outerShdw>
              </a:effectLst>
            </a:endParaRPr>
          </a:p>
          <a:p>
            <a:pPr>
              <a:spcBef>
                <a:spcPts val="450"/>
              </a:spcBef>
              <a:spcAft>
                <a:spcPts val="450"/>
              </a:spcAft>
            </a:pPr>
            <a:r>
              <a:rPr lang="es-ES" sz="1350" b="1">
                <a:solidFill>
                  <a:schemeClr val="bg1"/>
                </a:solidFill>
                <a:effectLst>
                  <a:outerShdw blurRad="38100" dist="38100" dir="2700000" algn="tl">
                    <a:srgbClr val="000000">
                      <a:alpha val="43137"/>
                    </a:srgbClr>
                  </a:outerShdw>
                </a:effectLst>
              </a:rPr>
              <a:t>   </a:t>
            </a:r>
            <a:r>
              <a:rPr lang="es-ES" sz="1350" b="1" err="1">
                <a:solidFill>
                  <a:schemeClr val="bg1"/>
                </a:solidFill>
                <a:effectLst>
                  <a:outerShdw blurRad="38100" dist="38100" dir="2700000" algn="tl">
                    <a:srgbClr val="000000">
                      <a:alpha val="43137"/>
                    </a:srgbClr>
                  </a:outerShdw>
                </a:effectLst>
              </a:rPr>
              <a:t>Age</a:t>
            </a:r>
            <a:r>
              <a:rPr lang="es-ES" sz="1350" b="1">
                <a:solidFill>
                  <a:schemeClr val="bg1"/>
                </a:solidFill>
                <a:effectLst>
                  <a:outerShdw blurRad="38100" dist="38100" dir="2700000" algn="tl">
                    <a:srgbClr val="000000">
                      <a:alpha val="43137"/>
                    </a:srgbClr>
                  </a:outerShdw>
                </a:effectLst>
              </a:rPr>
              <a:t> and </a:t>
            </a:r>
            <a:r>
              <a:rPr lang="es-ES" sz="1350" b="1" err="1">
                <a:solidFill>
                  <a:schemeClr val="bg1"/>
                </a:solidFill>
                <a:effectLst>
                  <a:outerShdw blurRad="38100" dist="38100" dir="2700000" algn="tl">
                    <a:srgbClr val="000000">
                      <a:alpha val="43137"/>
                    </a:srgbClr>
                  </a:outerShdw>
                </a:effectLst>
              </a:rPr>
              <a:t>Exercise</a:t>
            </a:r>
            <a:r>
              <a:rPr lang="es-ES" sz="1350" b="1">
                <a:solidFill>
                  <a:schemeClr val="bg1"/>
                </a:solidFill>
                <a:effectLst>
                  <a:outerShdw blurRad="38100" dist="38100" dir="2700000" algn="tl">
                    <a:srgbClr val="000000">
                      <a:alpha val="43137"/>
                    </a:srgbClr>
                  </a:outerShdw>
                </a:effectLst>
              </a:rPr>
              <a:t> </a:t>
            </a:r>
            <a:r>
              <a:rPr lang="es-ES" sz="1350" b="1" err="1">
                <a:solidFill>
                  <a:schemeClr val="bg1"/>
                </a:solidFill>
                <a:effectLst>
                  <a:outerShdw blurRad="38100" dist="38100" dir="2700000" algn="tl">
                    <a:srgbClr val="000000">
                      <a:alpha val="43137"/>
                    </a:srgbClr>
                  </a:outerShdw>
                </a:effectLst>
              </a:rPr>
              <a:t>Research</a:t>
            </a:r>
            <a:r>
              <a:rPr lang="es-ES" sz="1350" b="1">
                <a:solidFill>
                  <a:schemeClr val="bg1"/>
                </a:solidFill>
                <a:effectLst>
                  <a:outerShdw blurRad="38100" dist="38100" dir="2700000" algn="tl">
                    <a:srgbClr val="000000">
                      <a:alpha val="43137"/>
                    </a:srgbClr>
                  </a:outerShdw>
                </a:effectLst>
              </a:rPr>
              <a:t> </a:t>
            </a:r>
            <a:r>
              <a:rPr lang="es-ES" sz="1350" b="1" err="1">
                <a:solidFill>
                  <a:schemeClr val="bg1"/>
                </a:solidFill>
                <a:effectLst>
                  <a:outerShdw blurRad="38100" dist="38100" dir="2700000" algn="tl">
                    <a:srgbClr val="000000">
                      <a:alpha val="43137"/>
                    </a:srgbClr>
                  </a:outerShdw>
                </a:effectLst>
              </a:rPr>
              <a:t>Group</a:t>
            </a:r>
            <a:endParaRPr lang="es-ES" sz="1350" b="1">
              <a:solidFill>
                <a:schemeClr val="bg1"/>
              </a:solidFill>
              <a:effectLst>
                <a:outerShdw blurRad="38100" dist="38100" dir="2700000" algn="tl">
                  <a:srgbClr val="000000">
                    <a:alpha val="43137"/>
                  </a:srgbClr>
                </a:outerShdw>
              </a:effectLst>
            </a:endParaRPr>
          </a:p>
        </p:txBody>
      </p:sp>
      <p:pic>
        <p:nvPicPr>
          <p:cNvPr id="9" name="Picture 3">
            <a:extLst>
              <a:ext uri="{FF2B5EF4-FFF2-40B4-BE49-F238E27FC236}">
                <a16:creationId xmlns:a16="http://schemas.microsoft.com/office/drawing/2014/main" id="{60BBA7D5-F194-4B95-9FE2-5CF86E25BE5B}"/>
              </a:ext>
            </a:extLst>
          </p:cNvPr>
          <p:cNvPicPr>
            <a:picLocks noChangeAspect="1" noChangeArrowheads="1"/>
          </p:cNvPicPr>
          <p:nvPr/>
        </p:nvPicPr>
        <p:blipFill>
          <a:blip r:embed="rId5" cstate="print"/>
          <a:srcRect l="73244" t="47047" r="9600" b="40156"/>
          <a:stretch>
            <a:fillRect/>
          </a:stretch>
        </p:blipFill>
        <p:spPr bwMode="auto">
          <a:xfrm>
            <a:off x="6658190" y="6163390"/>
            <a:ext cx="1288011" cy="523765"/>
          </a:xfrm>
          <a:prstGeom prst="rect">
            <a:avLst/>
          </a:prstGeom>
          <a:noFill/>
          <a:ln w="9525">
            <a:noFill/>
            <a:miter lim="800000"/>
            <a:headEnd/>
            <a:tailEnd/>
          </a:ln>
        </p:spPr>
      </p:pic>
      <p:pic>
        <p:nvPicPr>
          <p:cNvPr id="10" name="Picture 8" descr="http://www.uv.es/bioinfor/INCLIVA_1.jpg">
            <a:extLst>
              <a:ext uri="{FF2B5EF4-FFF2-40B4-BE49-F238E27FC236}">
                <a16:creationId xmlns:a16="http://schemas.microsoft.com/office/drawing/2014/main" id="{0DC38245-8745-444E-B00D-F12BDDDDD59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48" b="-2526"/>
          <a:stretch/>
        </p:blipFill>
        <p:spPr bwMode="auto">
          <a:xfrm>
            <a:off x="5058054" y="6149103"/>
            <a:ext cx="1371648" cy="52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448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17 CuadroTexto">
            <a:extLst>
              <a:ext uri="{FF2B5EF4-FFF2-40B4-BE49-F238E27FC236}">
                <a16:creationId xmlns:a16="http://schemas.microsoft.com/office/drawing/2014/main" id="{8D2C334F-B478-7C45-9A06-64DC8E7BA4CE}"/>
              </a:ext>
            </a:extLst>
          </p:cNvPr>
          <p:cNvSpPr txBox="1"/>
          <p:nvPr/>
        </p:nvSpPr>
        <p:spPr>
          <a:xfrm>
            <a:off x="2249535" y="1807772"/>
            <a:ext cx="4644943" cy="540000"/>
          </a:xfrm>
          <a:prstGeom prst="rect">
            <a:avLst/>
          </a:prstGeom>
          <a:solidFill>
            <a:schemeClr val="accent2">
              <a:lumMod val="40000"/>
              <a:lumOff val="60000"/>
              <a:alpha val="74902"/>
            </a:schemeClr>
          </a:solidFill>
          <a:ln w="28575" cap="flat" cmpd="sng" algn="ctr">
            <a:solidFill>
              <a:schemeClr val="accent2">
                <a:lumMod val="75000"/>
              </a:schemeClr>
            </a:solidFill>
            <a:prstDash val="solid"/>
          </a:ln>
          <a:effectLst>
            <a:outerShdw blurRad="50800" dist="38100" dir="8100000" algn="tr" rotWithShape="0">
              <a:prstClr val="black">
                <a:alpha val="40000"/>
              </a:prstClr>
            </a:outerShdw>
          </a:effectLst>
        </p:spPr>
        <p:txBody>
          <a:bodyPr rtlCol="0" anchor="ctr"/>
          <a:lstStyle/>
          <a:p>
            <a:endParaRPr lang="es-ES" sz="2700" b="1" kern="0">
              <a:solidFill>
                <a:schemeClr val="bg1"/>
              </a:solidFill>
              <a:effectLst>
                <a:outerShdw blurRad="38100" dist="38100" dir="2700000" algn="tl">
                  <a:srgbClr val="000000">
                    <a:alpha val="43137"/>
                  </a:srgbClr>
                </a:outerShdw>
              </a:effectLst>
              <a:latin typeface="Calibri"/>
            </a:endParaRPr>
          </a:p>
          <a:p>
            <a:r>
              <a:rPr lang="es-ES" sz="2700" b="1" kern="0">
                <a:solidFill>
                  <a:schemeClr val="bg1"/>
                </a:solidFill>
                <a:effectLst>
                  <a:outerShdw blurRad="38100" dist="38100" dir="2700000" algn="tl">
                    <a:srgbClr val="000000">
                      <a:alpha val="43137"/>
                    </a:srgbClr>
                  </a:outerShdw>
                </a:effectLst>
                <a:latin typeface="Calibri"/>
              </a:rPr>
              <a:t>INTRODUCCIÓN</a:t>
            </a:r>
          </a:p>
          <a:p>
            <a:endParaRPr lang="es-ES" sz="2700" b="1" kern="0">
              <a:solidFill>
                <a:schemeClr val="bg1"/>
              </a:solidFill>
              <a:effectLst>
                <a:outerShdw blurRad="38100" dist="38100" dir="2700000" algn="tl">
                  <a:srgbClr val="000000">
                    <a:alpha val="43137"/>
                  </a:srgbClr>
                </a:outerShdw>
              </a:effectLst>
              <a:latin typeface="Calibri"/>
            </a:endParaRPr>
          </a:p>
        </p:txBody>
      </p:sp>
      <p:sp>
        <p:nvSpPr>
          <p:cNvPr id="5" name="318 Rectángulo">
            <a:extLst>
              <a:ext uri="{FF2B5EF4-FFF2-40B4-BE49-F238E27FC236}">
                <a16:creationId xmlns:a16="http://schemas.microsoft.com/office/drawing/2014/main" id="{8721D8DE-E7F8-A14F-A285-E8EC3AC0C0D3}"/>
              </a:ext>
            </a:extLst>
          </p:cNvPr>
          <p:cNvSpPr/>
          <p:nvPr/>
        </p:nvSpPr>
        <p:spPr>
          <a:xfrm>
            <a:off x="0" y="0"/>
            <a:ext cx="9144000" cy="58936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319 CuadroTexto">
            <a:extLst>
              <a:ext uri="{FF2B5EF4-FFF2-40B4-BE49-F238E27FC236}">
                <a16:creationId xmlns:a16="http://schemas.microsoft.com/office/drawing/2014/main" id="{EAC66F6A-5848-9142-8CBE-8A0ECF19DC95}"/>
              </a:ext>
            </a:extLst>
          </p:cNvPr>
          <p:cNvSpPr txBox="1"/>
          <p:nvPr/>
        </p:nvSpPr>
        <p:spPr>
          <a:xfrm>
            <a:off x="2249535" y="3327564"/>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MATERIAL Y MÉTODOS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7" name="320 CuadroTexto">
            <a:extLst>
              <a:ext uri="{FF2B5EF4-FFF2-40B4-BE49-F238E27FC236}">
                <a16:creationId xmlns:a16="http://schemas.microsoft.com/office/drawing/2014/main" id="{CE2FEE19-567A-0442-8436-450AAD4C15B1}"/>
              </a:ext>
            </a:extLst>
          </p:cNvPr>
          <p:cNvSpPr txBox="1"/>
          <p:nvPr/>
        </p:nvSpPr>
        <p:spPr>
          <a:xfrm>
            <a:off x="2249535" y="4096708"/>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RESULTADOS Y DISCUSIÓN</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8" name="321 CuadroTexto">
            <a:extLst>
              <a:ext uri="{FF2B5EF4-FFF2-40B4-BE49-F238E27FC236}">
                <a16:creationId xmlns:a16="http://schemas.microsoft.com/office/drawing/2014/main" id="{D7A45C05-E588-914B-AC76-631BDE2918C8}"/>
              </a:ext>
            </a:extLst>
          </p:cNvPr>
          <p:cNvSpPr txBox="1"/>
          <p:nvPr/>
        </p:nvSpPr>
        <p:spPr>
          <a:xfrm>
            <a:off x="2249535" y="4865852"/>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CONCLUSIONES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9" name="8 CuadroTexto">
            <a:extLst>
              <a:ext uri="{FF2B5EF4-FFF2-40B4-BE49-F238E27FC236}">
                <a16:creationId xmlns:a16="http://schemas.microsoft.com/office/drawing/2014/main" id="{1CD7B5BB-5827-514E-8CD4-D5B7FFFA8885}"/>
              </a:ext>
            </a:extLst>
          </p:cNvPr>
          <p:cNvSpPr txBox="1"/>
          <p:nvPr/>
        </p:nvSpPr>
        <p:spPr>
          <a:xfrm>
            <a:off x="2249535" y="2558420"/>
            <a:ext cx="4644943" cy="540000"/>
          </a:xfrm>
          <a:prstGeom prst="rect">
            <a:avLst/>
          </a:prstGeom>
          <a:solidFill>
            <a:schemeClr val="accent5">
              <a:lumMod val="40000"/>
              <a:lumOff val="60000"/>
              <a:alpha val="74902"/>
            </a:schemeClr>
          </a:solidFill>
          <a:ln w="28575" cap="flat" cmpd="sng" algn="ctr">
            <a:solidFill>
              <a:schemeClr val="accent5">
                <a:lumMod val="75000"/>
              </a:schemeClr>
            </a:solidFill>
            <a:prstDash val="solid"/>
          </a:ln>
          <a:effectLst>
            <a:outerShdw blurRad="50800" dist="38100" dir="8100000" algn="tr" rotWithShape="0">
              <a:prstClr val="black">
                <a:alpha val="40000"/>
              </a:prstClr>
            </a:outerShdw>
          </a:effectLst>
        </p:spPr>
        <p:txBody>
          <a:bodyPr rtlCol="0" anchor="ctr"/>
          <a:lstStyle/>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a:p>
            <a:pPr>
              <a:lnSpc>
                <a:spcPct val="150000"/>
              </a:lnSpc>
              <a:spcAft>
                <a:spcPts val="900"/>
              </a:spcAft>
            </a:pPr>
            <a:r>
              <a:rPr lang="es-ES" sz="2700" b="1" kern="0">
                <a:solidFill>
                  <a:schemeClr val="bg1"/>
                </a:solidFill>
                <a:effectLst>
                  <a:outerShdw blurRad="38100" dist="38100" dir="2700000" algn="tl">
                    <a:srgbClr val="000000">
                      <a:alpha val="43137"/>
                    </a:srgbClr>
                  </a:outerShdw>
                </a:effectLst>
                <a:latin typeface="Calibri"/>
              </a:rPr>
              <a:t>HIPÓTESIS Y OBJETIVOS</a:t>
            </a:r>
          </a:p>
          <a:p>
            <a:pPr>
              <a:lnSpc>
                <a:spcPct val="150000"/>
              </a:lnSpc>
            </a:pPr>
            <a:endParaRPr lang="es-ES" sz="2700" b="1" kern="0">
              <a:solidFill>
                <a:schemeClr val="bg1"/>
              </a:solidFill>
              <a:effectLst>
                <a:outerShdw blurRad="38100" dist="38100" dir="2700000" algn="tl">
                  <a:srgbClr val="000000">
                    <a:alpha val="43137"/>
                  </a:srgbClr>
                </a:outerShdw>
              </a:effectLst>
              <a:latin typeface="Calibri"/>
            </a:endParaRPr>
          </a:p>
        </p:txBody>
      </p:sp>
      <p:sp>
        <p:nvSpPr>
          <p:cNvPr id="10" name="Rectángulo 9">
            <a:extLst>
              <a:ext uri="{FF2B5EF4-FFF2-40B4-BE49-F238E27FC236}">
                <a16:creationId xmlns:a16="http://schemas.microsoft.com/office/drawing/2014/main" id="{E1A9C9F6-5F7F-9D4B-B296-9D0BE6B22408}"/>
              </a:ext>
            </a:extLst>
          </p:cNvPr>
          <p:cNvSpPr/>
          <p:nvPr/>
        </p:nvSpPr>
        <p:spPr>
          <a:xfrm>
            <a:off x="7686493" y="81533"/>
            <a:ext cx="1167307" cy="507831"/>
          </a:xfrm>
          <a:prstGeom prst="rect">
            <a:avLst/>
          </a:prstGeom>
        </p:spPr>
        <p:txBody>
          <a:bodyPr wrap="none">
            <a:spAutoFit/>
          </a:bodyPr>
          <a:lstStyle/>
          <a:p>
            <a:pPr lvl="0" fontAlgn="base">
              <a:spcBef>
                <a:spcPct val="0"/>
              </a:spcBef>
              <a:spcAft>
                <a:spcPct val="0"/>
              </a:spcAft>
            </a:pPr>
            <a:r>
              <a:rPr lang="es-ES" sz="27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ÍNDICE</a:t>
            </a:r>
            <a:endParaRPr lang="es-ES" sz="240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17278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2">
            <a:extLst>
              <a:ext uri="{FF2B5EF4-FFF2-40B4-BE49-F238E27FC236}">
                <a16:creationId xmlns:a16="http://schemas.microsoft.com/office/drawing/2014/main" id="{B5A50902-3E2B-7E47-B8D1-E3282DA37F01}"/>
              </a:ext>
            </a:extLst>
          </p:cNvPr>
          <p:cNvGrpSpPr>
            <a:grpSpLocks/>
          </p:cNvGrpSpPr>
          <p:nvPr/>
        </p:nvGrpSpPr>
        <p:grpSpPr bwMode="auto">
          <a:xfrm>
            <a:off x="1951405" y="530099"/>
            <a:ext cx="5624704" cy="398885"/>
            <a:chOff x="204" y="164"/>
            <a:chExt cx="5443" cy="408"/>
          </a:xfrm>
          <a:noFill/>
        </p:grpSpPr>
        <p:sp>
          <p:nvSpPr>
            <p:cNvPr id="5" name="Rectangle 11">
              <a:extLst>
                <a:ext uri="{FF2B5EF4-FFF2-40B4-BE49-F238E27FC236}">
                  <a16:creationId xmlns:a16="http://schemas.microsoft.com/office/drawing/2014/main" id="{27618368-7466-BE45-AFD7-4D6E658F8F87}"/>
                </a:ext>
              </a:extLst>
            </p:cNvPr>
            <p:cNvSpPr>
              <a:spLocks noChangeArrowheads="1"/>
            </p:cNvSpPr>
            <p:nvPr/>
          </p:nvSpPr>
          <p:spPr bwMode="auto">
            <a:xfrm>
              <a:off x="204" y="164"/>
              <a:ext cx="5443" cy="4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es-ES" sz="1350" dirty="0">
                <a:solidFill>
                  <a:srgbClr val="000000"/>
                </a:solidFill>
                <a:latin typeface="Arial" charset="0"/>
                <a:ea typeface="ＭＳ Ｐゴシック" charset="0"/>
                <a:cs typeface="ＭＳ Ｐゴシック" charset="0"/>
              </a:endParaRPr>
            </a:p>
          </p:txBody>
        </p:sp>
        <p:pic>
          <p:nvPicPr>
            <p:cNvPr id="6" name="Picture 3" descr="Nombre02">
              <a:extLst>
                <a:ext uri="{FF2B5EF4-FFF2-40B4-BE49-F238E27FC236}">
                  <a16:creationId xmlns:a16="http://schemas.microsoft.com/office/drawing/2014/main" id="{1D7DFB10-B6E5-DD48-B7B5-40CDF0FA0AA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210"/>
              <a:ext cx="5135"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7" name="Imagen 13">
            <a:extLst>
              <a:ext uri="{FF2B5EF4-FFF2-40B4-BE49-F238E27FC236}">
                <a16:creationId xmlns:a16="http://schemas.microsoft.com/office/drawing/2014/main" id="{DB60DFD3-0564-0B4D-A464-7E385E8DDD0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03" b="74764" l="1930" r="98070">
                        <a14:foregroundMark x1="80988" y1="5718" x2="80988" y2="5718"/>
                        <a14:foregroundMark x1="35131" y1="46862" x2="35131" y2="46862"/>
                        <a14:foregroundMark x1="49943" y1="31771" x2="49943" y2="31771"/>
                        <a14:foregroundMark x1="36493" y1="40714" x2="36493" y2="40714"/>
                        <a14:foregroundMark x1="36493" y1="53267" x2="36493" y2="53267"/>
                        <a14:foregroundMark x1="70602" y1="50774" x2="70602" y2="50774"/>
                        <a14:backgroundMark x1="50511" y1="43422" x2="50511" y2="43422"/>
                        <a14:backgroundMark x1="50227" y1="49613" x2="50227" y2="49613"/>
                        <a14:backgroundMark x1="50227" y1="57395" x2="50227" y2="57395"/>
                        <a14:backgroundMark x1="23042" y1="21496" x2="23042" y2="21496"/>
                        <a14:backgroundMark x1="70148" y1="21969" x2="70148" y2="21969"/>
                      </a14:backgroundRemoval>
                    </a14:imgEffect>
                  </a14:imgLayer>
                </a14:imgProps>
              </a:ext>
            </a:extLst>
          </a:blip>
          <a:srcRect b="24145"/>
          <a:stretch/>
        </p:blipFill>
        <p:spPr>
          <a:xfrm>
            <a:off x="539647" y="218204"/>
            <a:ext cx="1028244" cy="1022673"/>
          </a:xfrm>
          <a:prstGeom prst="rect">
            <a:avLst/>
          </a:prstGeom>
          <a:noFill/>
          <a:ln>
            <a:noFill/>
          </a:ln>
        </p:spPr>
      </p:pic>
      <p:sp>
        <p:nvSpPr>
          <p:cNvPr id="8" name="14 CuadroTexto">
            <a:extLst>
              <a:ext uri="{FF2B5EF4-FFF2-40B4-BE49-F238E27FC236}">
                <a16:creationId xmlns:a16="http://schemas.microsoft.com/office/drawing/2014/main" id="{E321251F-F21D-B14D-AB4B-DB8617489C03}"/>
              </a:ext>
            </a:extLst>
          </p:cNvPr>
          <p:cNvSpPr txBox="1"/>
          <p:nvPr/>
        </p:nvSpPr>
        <p:spPr>
          <a:xfrm>
            <a:off x="1951405" y="1052391"/>
            <a:ext cx="5241200" cy="507831"/>
          </a:xfrm>
          <a:prstGeom prst="rect">
            <a:avLst/>
          </a:prstGeom>
          <a:noFill/>
        </p:spPr>
        <p:txBody>
          <a:bodyPr wrap="square" rtlCol="0">
            <a:spAutoFit/>
          </a:bodyPr>
          <a:lstStyle/>
          <a:p>
            <a:pPr algn="ctr"/>
            <a:r>
              <a:rPr lang="es-ES" sz="1350" dirty="0"/>
              <a:t>FACULTAD DE MEDICINA Y ODONTOLOGÍA</a:t>
            </a:r>
          </a:p>
          <a:p>
            <a:pPr algn="ctr"/>
            <a:r>
              <a:rPr lang="es-ES" sz="1350" dirty="0"/>
              <a:t>DEPARTAMENTO DE FISIOLOGÍA</a:t>
            </a:r>
          </a:p>
        </p:txBody>
      </p:sp>
      <p:sp>
        <p:nvSpPr>
          <p:cNvPr id="9" name="13 CuadroTexto">
            <a:extLst>
              <a:ext uri="{FF2B5EF4-FFF2-40B4-BE49-F238E27FC236}">
                <a16:creationId xmlns:a16="http://schemas.microsoft.com/office/drawing/2014/main" id="{AE49B7F3-BB6C-D946-8448-17B31E5D797B}"/>
              </a:ext>
            </a:extLst>
          </p:cNvPr>
          <p:cNvSpPr txBox="1"/>
          <p:nvPr/>
        </p:nvSpPr>
        <p:spPr>
          <a:xfrm>
            <a:off x="0" y="2177007"/>
            <a:ext cx="9144000" cy="1998000"/>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w="31750">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700" b="1" dirty="0"/>
          </a:p>
          <a:p>
            <a:pPr algn="ctr"/>
            <a:r>
              <a:rPr lang="es-ES" sz="2700" b="1" dirty="0"/>
              <a:t>ESTUDIO DEL EFECTO ANTITUMORAL DE LAS VESÍCULAS EXTRACELULARES LIBERADAS POR CÉLULAS MONONUCLEARES TRATADAS CON GENISTEÍNA </a:t>
            </a:r>
            <a:endParaRPr lang="es-ES" sz="4500" dirty="0"/>
          </a:p>
          <a:p>
            <a:pPr algn="ctr"/>
            <a:endParaRPr lang="es-ES" sz="2700" b="1" spc="225" dirty="0"/>
          </a:p>
        </p:txBody>
      </p:sp>
      <p:sp>
        <p:nvSpPr>
          <p:cNvPr id="10" name="15 CuadroTexto">
            <a:extLst>
              <a:ext uri="{FF2B5EF4-FFF2-40B4-BE49-F238E27FC236}">
                <a16:creationId xmlns:a16="http://schemas.microsoft.com/office/drawing/2014/main" id="{F46EA1C0-8740-4A4F-9DC3-31BAD7A23835}"/>
              </a:ext>
            </a:extLst>
          </p:cNvPr>
          <p:cNvSpPr txBox="1"/>
          <p:nvPr/>
        </p:nvSpPr>
        <p:spPr>
          <a:xfrm>
            <a:off x="2441505" y="4337320"/>
            <a:ext cx="4175254" cy="646331"/>
          </a:xfrm>
          <a:prstGeom prst="rect">
            <a:avLst/>
          </a:prstGeom>
          <a:noFill/>
        </p:spPr>
        <p:txBody>
          <a:bodyPr wrap="square" rtlCol="0">
            <a:spAutoFit/>
          </a:bodyPr>
          <a:lstStyle/>
          <a:p>
            <a:pPr algn="ctr"/>
            <a:r>
              <a:rPr lang="es-ES" b="1" dirty="0"/>
              <a:t>TRABAJO FIN DE MÁSTER </a:t>
            </a:r>
            <a:r>
              <a:rPr lang="es-ES" dirty="0"/>
              <a:t>presentado por:</a:t>
            </a:r>
          </a:p>
          <a:p>
            <a:pPr algn="ctr"/>
            <a:r>
              <a:rPr lang="es-ES" dirty="0"/>
              <a:t>Elisa Sánchez-</a:t>
            </a:r>
            <a:r>
              <a:rPr lang="es-ES" dirty="0" err="1"/>
              <a:t>Morate</a:t>
            </a:r>
            <a:endParaRPr lang="es-ES"/>
          </a:p>
        </p:txBody>
      </p:sp>
      <p:sp>
        <p:nvSpPr>
          <p:cNvPr id="11" name="16 CuadroTexto">
            <a:extLst>
              <a:ext uri="{FF2B5EF4-FFF2-40B4-BE49-F238E27FC236}">
                <a16:creationId xmlns:a16="http://schemas.microsoft.com/office/drawing/2014/main" id="{29C7D5F5-B015-B243-AC1E-EE2EBDAE6181}"/>
              </a:ext>
            </a:extLst>
          </p:cNvPr>
          <p:cNvSpPr txBox="1"/>
          <p:nvPr/>
        </p:nvSpPr>
        <p:spPr>
          <a:xfrm>
            <a:off x="281265" y="5447818"/>
            <a:ext cx="2160240" cy="715581"/>
          </a:xfrm>
          <a:prstGeom prst="rect">
            <a:avLst/>
          </a:prstGeom>
          <a:noFill/>
        </p:spPr>
        <p:txBody>
          <a:bodyPr wrap="square" rtlCol="0">
            <a:spAutoFit/>
          </a:bodyPr>
          <a:lstStyle/>
          <a:p>
            <a:r>
              <a:rPr lang="es-ES" sz="1350"/>
              <a:t>Dirigida por:</a:t>
            </a:r>
          </a:p>
          <a:p>
            <a:r>
              <a:rPr lang="es-ES" sz="1350"/>
              <a:t>Dr. Juan Gambini Buchón</a:t>
            </a:r>
          </a:p>
          <a:p>
            <a:r>
              <a:rPr lang="es-ES" sz="1350"/>
              <a:t>Dra. Lucia Gimeno </a:t>
            </a:r>
            <a:r>
              <a:rPr lang="es-ES" sz="1350" err="1"/>
              <a:t>Mallench</a:t>
            </a:r>
            <a:endParaRPr lang="es-ES" sz="1350"/>
          </a:p>
        </p:txBody>
      </p:sp>
      <p:sp>
        <p:nvSpPr>
          <p:cNvPr id="12" name="16 CuadroTexto">
            <a:extLst>
              <a:ext uri="{FF2B5EF4-FFF2-40B4-BE49-F238E27FC236}">
                <a16:creationId xmlns:a16="http://schemas.microsoft.com/office/drawing/2014/main" id="{1A04768C-850F-A045-AC56-900B7DF155C5}"/>
              </a:ext>
            </a:extLst>
          </p:cNvPr>
          <p:cNvSpPr txBox="1"/>
          <p:nvPr/>
        </p:nvSpPr>
        <p:spPr>
          <a:xfrm>
            <a:off x="7192605" y="6346594"/>
            <a:ext cx="2160240" cy="300082"/>
          </a:xfrm>
          <a:prstGeom prst="rect">
            <a:avLst/>
          </a:prstGeom>
          <a:noFill/>
        </p:spPr>
        <p:txBody>
          <a:bodyPr wrap="square" rtlCol="0">
            <a:spAutoFit/>
          </a:bodyPr>
          <a:lstStyle/>
          <a:p>
            <a:r>
              <a:rPr lang="es-ES" sz="1350"/>
              <a:t>18 de Julio de 2019</a:t>
            </a:r>
          </a:p>
        </p:txBody>
      </p:sp>
    </p:spTree>
    <p:extLst>
      <p:ext uri="{BB962C8B-B14F-4D97-AF65-F5344CB8AC3E}">
        <p14:creationId xmlns:p14="http://schemas.microsoft.com/office/powerpoint/2010/main" val="2182982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a:extLst>
              <a:ext uri="{FF2B5EF4-FFF2-40B4-BE49-F238E27FC236}">
                <a16:creationId xmlns:a16="http://schemas.microsoft.com/office/drawing/2014/main" id="{428B3784-2B3B-AB4C-8E9F-F555B2E56B1B}"/>
              </a:ext>
            </a:extLst>
          </p:cNvPr>
          <p:cNvSpPr txBox="1">
            <a:spLocks/>
          </p:cNvSpPr>
          <p:nvPr/>
        </p:nvSpPr>
        <p:spPr>
          <a:xfrm>
            <a:off x="2" y="6619657"/>
            <a:ext cx="3056281" cy="240260"/>
          </a:xfrm>
          <a:prstGeom prst="rect">
            <a:avLst/>
          </a:prstGeom>
          <a:solidFill>
            <a:schemeClr val="accent2">
              <a:alpha val="60000"/>
            </a:schemeClr>
          </a:solidFill>
          <a:ln w="38100">
            <a:noFill/>
          </a:ln>
          <a:effectLst>
            <a:glow rad="101600">
              <a:schemeClr val="accent2">
                <a:satMod val="175000"/>
                <a:alpha val="40000"/>
              </a:schemeClr>
            </a:glo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rPr>
              <a:t>POLIFENOLES</a:t>
            </a:r>
          </a:p>
        </p:txBody>
      </p:sp>
      <p:sp>
        <p:nvSpPr>
          <p:cNvPr id="5" name="4 Título">
            <a:extLst>
              <a:ext uri="{FF2B5EF4-FFF2-40B4-BE49-F238E27FC236}">
                <a16:creationId xmlns:a16="http://schemas.microsoft.com/office/drawing/2014/main" id="{38B42F09-FBA5-A042-813A-FEE48187DE1F}"/>
              </a:ext>
            </a:extLst>
          </p:cNvPr>
          <p:cNvSpPr txBox="1">
            <a:spLocks/>
          </p:cNvSpPr>
          <p:nvPr/>
        </p:nvSpPr>
        <p:spPr>
          <a:xfrm>
            <a:off x="6087717" y="6617740"/>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6" name="4 Título">
            <a:extLst>
              <a:ext uri="{FF2B5EF4-FFF2-40B4-BE49-F238E27FC236}">
                <a16:creationId xmlns:a16="http://schemas.microsoft.com/office/drawing/2014/main" id="{32F9039A-780E-7B47-A171-CAED52C29516}"/>
              </a:ext>
            </a:extLst>
          </p:cNvPr>
          <p:cNvSpPr txBox="1">
            <a:spLocks/>
          </p:cNvSpPr>
          <p:nvPr/>
        </p:nvSpPr>
        <p:spPr>
          <a:xfrm>
            <a:off x="3031439" y="6617740"/>
            <a:ext cx="3056282"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VESÍCULAS EXTRACELULARES</a:t>
            </a:r>
          </a:p>
        </p:txBody>
      </p:sp>
      <p:sp>
        <p:nvSpPr>
          <p:cNvPr id="7" name="18 CuadroTexto">
            <a:extLst>
              <a:ext uri="{FF2B5EF4-FFF2-40B4-BE49-F238E27FC236}">
                <a16:creationId xmlns:a16="http://schemas.microsoft.com/office/drawing/2014/main" id="{066BE9D6-E956-A74B-A535-80EC1786CA4A}"/>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8" name="Rectángulo 33">
            <a:extLst>
              <a:ext uri="{FF2B5EF4-FFF2-40B4-BE49-F238E27FC236}">
                <a16:creationId xmlns:a16="http://schemas.microsoft.com/office/drawing/2014/main" id="{C3CA8C8E-2CD3-A340-9C79-4A6B5B87F965}"/>
              </a:ext>
            </a:extLst>
          </p:cNvPr>
          <p:cNvSpPr/>
          <p:nvPr/>
        </p:nvSpPr>
        <p:spPr>
          <a:xfrm rot="10800000" flipV="1">
            <a:off x="914400" y="753452"/>
            <a:ext cx="7200900" cy="1150879"/>
          </a:xfrm>
          <a:prstGeom prst="rect">
            <a:avLst/>
          </a:prstGeom>
          <a:solidFill>
            <a:schemeClr val="accent4">
              <a:lumMod val="40000"/>
              <a:lumOff val="60000"/>
              <a:alpha val="74902"/>
            </a:schemeClr>
          </a:solidFill>
          <a:ln w="57150">
            <a:solidFill>
              <a:schemeClr val="accent2">
                <a:lumMod val="75000"/>
              </a:schemeClr>
            </a:solid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s-ES" sz="1600" b="1">
                <a:ln w="10160">
                  <a:solidFill>
                    <a:schemeClr val="tx1"/>
                  </a:solidFill>
                  <a:prstDash val="solid"/>
                </a:ln>
                <a:solidFill>
                  <a:schemeClr val="tx1"/>
                </a:solidFill>
                <a:effectLst>
                  <a:outerShdw blurRad="38100" dist="22860" dir="5400000" algn="tl" rotWithShape="0">
                    <a:srgbClr val="000000">
                      <a:alpha val="30000"/>
                    </a:srgbClr>
                  </a:outerShdw>
                </a:effectLst>
                <a:latin typeface="Calibri" pitchFamily="34" charset="0"/>
                <a:cs typeface="Calibri" pitchFamily="34" charset="0"/>
              </a:rPr>
              <a:t>Los </a:t>
            </a:r>
            <a:r>
              <a:rPr lang="es-ES" sz="1600" b="1">
                <a:ln w="10160">
                  <a:solidFill>
                    <a:schemeClr val="tx1"/>
                  </a:solidFill>
                  <a:prstDash val="solid"/>
                </a:ln>
                <a:solidFill>
                  <a:schemeClr val="tx1"/>
                </a:solidFill>
                <a:effectLst>
                  <a:outerShdw blurRad="38100" dist="22860" dir="5400000" algn="tl" rotWithShape="0">
                    <a:srgbClr val="000000">
                      <a:alpha val="30000"/>
                    </a:srgbClr>
                  </a:outerShdw>
                </a:effectLst>
                <a:cs typeface="Calibri" pitchFamily="34" charset="0"/>
              </a:rPr>
              <a:t>polifenoles </a:t>
            </a:r>
            <a:r>
              <a:rPr lang="es-ES" sz="1600">
                <a:solidFill>
                  <a:schemeClr val="tx1"/>
                </a:solidFill>
              </a:rPr>
              <a:t>son compuestos químicos cuya estructura presenta uno o más grupos hidroxilo. Se sintetizan principalmente por plantas y son los antioxidantes más abundantes en nuestra dieta.</a:t>
            </a:r>
            <a:r>
              <a:rPr lang="es-ES" sz="1600"/>
              <a:t>. </a:t>
            </a:r>
            <a:endParaRPr lang="es-ES" sz="1600" b="1">
              <a:solidFill>
                <a:schemeClr val="tx1"/>
              </a:solidFill>
              <a:cs typeface="Calibri" pitchFamily="34" charset="0"/>
            </a:endParaRPr>
          </a:p>
        </p:txBody>
      </p:sp>
      <p:pic>
        <p:nvPicPr>
          <p:cNvPr id="9" name="Picture 2">
            <a:extLst>
              <a:ext uri="{FF2B5EF4-FFF2-40B4-BE49-F238E27FC236}">
                <a16:creationId xmlns:a16="http://schemas.microsoft.com/office/drawing/2014/main" id="{538CD083-11E5-7B4C-AC2F-C6A0C29A23A2}"/>
              </a:ext>
            </a:extLst>
          </p:cNvPr>
          <p:cNvPicPr>
            <a:picLocks noChangeAspect="1" noChangeArrowheads="1"/>
          </p:cNvPicPr>
          <p:nvPr/>
        </p:nvPicPr>
        <p:blipFill rotWithShape="1">
          <a:blip r:embed="rId3" cstate="print">
            <a:clrChange>
              <a:clrFrom>
                <a:srgbClr val="F2F2F2"/>
              </a:clrFrom>
              <a:clrTo>
                <a:srgbClr val="F2F2F2">
                  <a:alpha val="0"/>
                </a:srgbClr>
              </a:clrTo>
            </a:clrChange>
          </a:blip>
          <a:srcRect l="1928" b="2547"/>
          <a:stretch/>
        </p:blipFill>
        <p:spPr bwMode="auto">
          <a:xfrm>
            <a:off x="7029373" y="2419439"/>
            <a:ext cx="1915850" cy="1598461"/>
          </a:xfrm>
          <a:prstGeom prst="rect">
            <a:avLst/>
          </a:prstGeom>
          <a:noFill/>
          <a:ln w="9525">
            <a:noFill/>
            <a:miter lim="800000"/>
            <a:headEnd/>
            <a:tailEnd/>
          </a:ln>
        </p:spPr>
      </p:pic>
      <p:pic>
        <p:nvPicPr>
          <p:cNvPr id="10" name="Picture 2">
            <a:extLst>
              <a:ext uri="{FF2B5EF4-FFF2-40B4-BE49-F238E27FC236}">
                <a16:creationId xmlns:a16="http://schemas.microsoft.com/office/drawing/2014/main" id="{75359FB1-5319-474A-A30E-2CA699A05C9F}"/>
              </a:ext>
            </a:extLst>
          </p:cNvPr>
          <p:cNvPicPr>
            <a:picLocks noChangeAspect="1" noChangeArrowheads="1"/>
          </p:cNvPicPr>
          <p:nvPr/>
        </p:nvPicPr>
        <p:blipFill>
          <a:blip r:embed="rId4" cstate="print"/>
          <a:srcRect/>
          <a:stretch>
            <a:fillRect/>
          </a:stretch>
        </p:blipFill>
        <p:spPr bwMode="auto">
          <a:xfrm>
            <a:off x="771752" y="2428173"/>
            <a:ext cx="6065058" cy="3676376"/>
          </a:xfrm>
          <a:prstGeom prst="rect">
            <a:avLst/>
          </a:prstGeom>
          <a:noFill/>
          <a:ln w="9525">
            <a:noFill/>
            <a:miter lim="800000"/>
            <a:headEnd/>
            <a:tailEnd/>
          </a:ln>
          <a:effectLst/>
        </p:spPr>
      </p:pic>
    </p:spTree>
    <p:extLst>
      <p:ext uri="{BB962C8B-B14F-4D97-AF65-F5344CB8AC3E}">
        <p14:creationId xmlns:p14="http://schemas.microsoft.com/office/powerpoint/2010/main" val="2385341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a:extLst>
              <a:ext uri="{FF2B5EF4-FFF2-40B4-BE49-F238E27FC236}">
                <a16:creationId xmlns:a16="http://schemas.microsoft.com/office/drawing/2014/main" id="{4065952D-26C5-0442-8F98-C2C10DA5B449}"/>
              </a:ext>
            </a:extLst>
          </p:cNvPr>
          <p:cNvSpPr txBox="1">
            <a:spLocks/>
          </p:cNvSpPr>
          <p:nvPr/>
        </p:nvSpPr>
        <p:spPr>
          <a:xfrm>
            <a:off x="2" y="6656113"/>
            <a:ext cx="3056281" cy="240260"/>
          </a:xfrm>
          <a:prstGeom prst="rect">
            <a:avLst/>
          </a:prstGeom>
          <a:solidFill>
            <a:schemeClr val="accent2">
              <a:alpha val="6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rPr>
              <a:t>POLIFENOLES</a:t>
            </a:r>
          </a:p>
        </p:txBody>
      </p:sp>
      <p:sp>
        <p:nvSpPr>
          <p:cNvPr id="5" name="4 Título">
            <a:extLst>
              <a:ext uri="{FF2B5EF4-FFF2-40B4-BE49-F238E27FC236}">
                <a16:creationId xmlns:a16="http://schemas.microsoft.com/office/drawing/2014/main" id="{9B01D555-69AB-E04E-8984-4E9A48F17A13}"/>
              </a:ext>
            </a:extLst>
          </p:cNvPr>
          <p:cNvSpPr txBox="1">
            <a:spLocks/>
          </p:cNvSpPr>
          <p:nvPr/>
        </p:nvSpPr>
        <p:spPr>
          <a:xfrm>
            <a:off x="6087717" y="6654196"/>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6" name="4 Título">
            <a:extLst>
              <a:ext uri="{FF2B5EF4-FFF2-40B4-BE49-F238E27FC236}">
                <a16:creationId xmlns:a16="http://schemas.microsoft.com/office/drawing/2014/main" id="{C7627738-47A2-BA43-AD36-960B26E7B04C}"/>
              </a:ext>
            </a:extLst>
          </p:cNvPr>
          <p:cNvSpPr txBox="1">
            <a:spLocks/>
          </p:cNvSpPr>
          <p:nvPr/>
        </p:nvSpPr>
        <p:spPr>
          <a:xfrm>
            <a:off x="3031439" y="6654196"/>
            <a:ext cx="3056282"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VESÍCULAS EXTRACELULARES</a:t>
            </a:r>
          </a:p>
        </p:txBody>
      </p:sp>
      <p:grpSp>
        <p:nvGrpSpPr>
          <p:cNvPr id="2" name="Grupo 1">
            <a:extLst>
              <a:ext uri="{FF2B5EF4-FFF2-40B4-BE49-F238E27FC236}">
                <a16:creationId xmlns:a16="http://schemas.microsoft.com/office/drawing/2014/main" id="{669FF777-18AB-D54F-8073-A9DB174FC9B5}"/>
              </a:ext>
            </a:extLst>
          </p:cNvPr>
          <p:cNvGrpSpPr/>
          <p:nvPr/>
        </p:nvGrpSpPr>
        <p:grpSpPr>
          <a:xfrm>
            <a:off x="283656" y="700735"/>
            <a:ext cx="8521472" cy="1923325"/>
            <a:chOff x="281261" y="1331722"/>
            <a:chExt cx="8521472" cy="1923325"/>
          </a:xfrm>
        </p:grpSpPr>
        <p:grpSp>
          <p:nvGrpSpPr>
            <p:cNvPr id="39" name="Grupo 38">
              <a:extLst>
                <a:ext uri="{FF2B5EF4-FFF2-40B4-BE49-F238E27FC236}">
                  <a16:creationId xmlns:a16="http://schemas.microsoft.com/office/drawing/2014/main" id="{522F4836-5CBF-1E42-8E75-D88FDF46ADF0}"/>
                </a:ext>
              </a:extLst>
            </p:cNvPr>
            <p:cNvGrpSpPr/>
            <p:nvPr/>
          </p:nvGrpSpPr>
          <p:grpSpPr>
            <a:xfrm>
              <a:off x="281261" y="1331722"/>
              <a:ext cx="8521472" cy="1923325"/>
              <a:chOff x="1687045" y="297355"/>
              <a:chExt cx="8539427" cy="2169556"/>
            </a:xfrm>
          </p:grpSpPr>
          <p:sp>
            <p:nvSpPr>
              <p:cNvPr id="23" name="Rectángulo 33">
                <a:extLst>
                  <a:ext uri="{FF2B5EF4-FFF2-40B4-BE49-F238E27FC236}">
                    <a16:creationId xmlns:a16="http://schemas.microsoft.com/office/drawing/2014/main" id="{ED6EC5AE-E579-7741-BCC9-450B65DD9D91}"/>
                  </a:ext>
                </a:extLst>
              </p:cNvPr>
              <p:cNvSpPr/>
              <p:nvPr/>
            </p:nvSpPr>
            <p:spPr>
              <a:xfrm rot="5400000">
                <a:off x="2299045" y="981506"/>
                <a:ext cx="504000" cy="1728000"/>
              </a:xfrm>
              <a:prstGeom prst="rect">
                <a:avLst/>
              </a:prstGeom>
              <a:solidFill>
                <a:schemeClr val="accent5">
                  <a:lumMod val="20000"/>
                  <a:lumOff val="80000"/>
                  <a:alpha val="74902"/>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rPr>
                  <a:t>Ácidos fenólicos</a:t>
                </a:r>
              </a:p>
            </p:txBody>
          </p:sp>
          <p:sp>
            <p:nvSpPr>
              <p:cNvPr id="24" name="Rectángulo 33">
                <a:extLst>
                  <a:ext uri="{FF2B5EF4-FFF2-40B4-BE49-F238E27FC236}">
                    <a16:creationId xmlns:a16="http://schemas.microsoft.com/office/drawing/2014/main" id="{634BC1DF-025C-CF41-9354-6D74B791B1AE}"/>
                  </a:ext>
                </a:extLst>
              </p:cNvPr>
              <p:cNvSpPr/>
              <p:nvPr/>
            </p:nvSpPr>
            <p:spPr>
              <a:xfrm rot="5400000">
                <a:off x="5739663" y="911446"/>
                <a:ext cx="504000" cy="1870088"/>
              </a:xfrm>
              <a:prstGeom prst="rect">
                <a:avLst/>
              </a:prstGeom>
              <a:solidFill>
                <a:schemeClr val="accent5">
                  <a:lumMod val="20000"/>
                  <a:lumOff val="80000"/>
                  <a:alpha val="74902"/>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a:solidFill>
                      <a:schemeClr val="tx1"/>
                    </a:solidFill>
                  </a:rPr>
                  <a:t>Alcoholes fenólicos</a:t>
                </a:r>
              </a:p>
            </p:txBody>
          </p:sp>
          <p:sp>
            <p:nvSpPr>
              <p:cNvPr id="25" name="Rectángulo 33">
                <a:extLst>
                  <a:ext uri="{FF2B5EF4-FFF2-40B4-BE49-F238E27FC236}">
                    <a16:creationId xmlns:a16="http://schemas.microsoft.com/office/drawing/2014/main" id="{3E680C5A-6A42-FD4E-8E7B-581BE66B5C45}"/>
                  </a:ext>
                </a:extLst>
              </p:cNvPr>
              <p:cNvSpPr/>
              <p:nvPr/>
            </p:nvSpPr>
            <p:spPr>
              <a:xfrm rot="5400000">
                <a:off x="7522724" y="1143506"/>
                <a:ext cx="504000" cy="1404000"/>
              </a:xfrm>
              <a:prstGeom prst="rect">
                <a:avLst/>
              </a:prstGeom>
              <a:solidFill>
                <a:schemeClr val="accent5">
                  <a:lumMod val="20000"/>
                  <a:lumOff val="80000"/>
                  <a:alpha val="74902"/>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err="1">
                    <a:solidFill>
                      <a:schemeClr val="tx1"/>
                    </a:solidFill>
                  </a:rPr>
                  <a:t>Lignanos</a:t>
                </a:r>
                <a:r>
                  <a:rPr lang="es-ES" sz="1350" b="1">
                    <a:solidFill>
                      <a:schemeClr val="tx1"/>
                    </a:solidFill>
                  </a:rPr>
                  <a:t> </a:t>
                </a:r>
              </a:p>
            </p:txBody>
          </p:sp>
          <p:sp>
            <p:nvSpPr>
              <p:cNvPr id="26" name="Rectángulo 33">
                <a:extLst>
                  <a:ext uri="{FF2B5EF4-FFF2-40B4-BE49-F238E27FC236}">
                    <a16:creationId xmlns:a16="http://schemas.microsoft.com/office/drawing/2014/main" id="{D7BF8462-9DB3-3A4E-A916-5DF92609B738}"/>
                  </a:ext>
                </a:extLst>
              </p:cNvPr>
              <p:cNvSpPr/>
              <p:nvPr/>
            </p:nvSpPr>
            <p:spPr>
              <a:xfrm rot="5400000">
                <a:off x="9015347" y="1255785"/>
                <a:ext cx="873460" cy="1548791"/>
              </a:xfrm>
              <a:prstGeom prst="rect">
                <a:avLst/>
              </a:prstGeom>
              <a:solidFill>
                <a:schemeClr val="accent2">
                  <a:lumMod val="20000"/>
                  <a:lumOff val="80000"/>
                  <a:alpha val="74902"/>
                </a:schemeClr>
              </a:solidFill>
              <a:ln w="3810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err="1">
                    <a:ln>
                      <a:solidFill>
                        <a:schemeClr val="tx1"/>
                      </a:solidFill>
                    </a:ln>
                    <a:solidFill>
                      <a:schemeClr val="tx1"/>
                    </a:solidFill>
                  </a:rPr>
                  <a:t>Flavonoides</a:t>
                </a:r>
                <a:endParaRPr lang="es-ES" sz="1350" b="1">
                  <a:ln>
                    <a:solidFill>
                      <a:schemeClr val="tx1"/>
                    </a:solidFill>
                  </a:ln>
                  <a:solidFill>
                    <a:schemeClr val="tx1"/>
                  </a:solidFill>
                </a:endParaRPr>
              </a:p>
            </p:txBody>
          </p:sp>
          <p:grpSp>
            <p:nvGrpSpPr>
              <p:cNvPr id="27" name="23 Grupo">
                <a:extLst>
                  <a:ext uri="{FF2B5EF4-FFF2-40B4-BE49-F238E27FC236}">
                    <a16:creationId xmlns:a16="http://schemas.microsoft.com/office/drawing/2014/main" id="{0C14AA5B-AC64-4B48-8436-06096CC792A2}"/>
                  </a:ext>
                </a:extLst>
              </p:cNvPr>
              <p:cNvGrpSpPr/>
              <p:nvPr/>
            </p:nvGrpSpPr>
            <p:grpSpPr>
              <a:xfrm rot="5400000">
                <a:off x="5353441" y="-2505134"/>
                <a:ext cx="1296148" cy="6901126"/>
                <a:chOff x="251526" y="380350"/>
                <a:chExt cx="1296148" cy="6901126"/>
              </a:xfrm>
            </p:grpSpPr>
            <p:cxnSp>
              <p:nvCxnSpPr>
                <p:cNvPr id="28" name="24 Conector recto">
                  <a:extLst>
                    <a:ext uri="{FF2B5EF4-FFF2-40B4-BE49-F238E27FC236}">
                      <a16:creationId xmlns:a16="http://schemas.microsoft.com/office/drawing/2014/main" id="{EA93F73F-1F47-4B43-A7E2-FF722C07DD14}"/>
                    </a:ext>
                  </a:extLst>
                </p:cNvPr>
                <p:cNvCxnSpPr/>
                <p:nvPr/>
              </p:nvCxnSpPr>
              <p:spPr>
                <a:xfrm>
                  <a:off x="791526" y="3752979"/>
                  <a:ext cx="252088" cy="20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25 Grupo">
                  <a:extLst>
                    <a:ext uri="{FF2B5EF4-FFF2-40B4-BE49-F238E27FC236}">
                      <a16:creationId xmlns:a16="http://schemas.microsoft.com/office/drawing/2014/main" id="{A0F59DAA-B1FD-0049-91F7-39E8DF373E9A}"/>
                    </a:ext>
                  </a:extLst>
                </p:cNvPr>
                <p:cNvGrpSpPr/>
                <p:nvPr/>
              </p:nvGrpSpPr>
              <p:grpSpPr>
                <a:xfrm>
                  <a:off x="251526" y="380350"/>
                  <a:ext cx="1296148" cy="6901126"/>
                  <a:chOff x="251526" y="380350"/>
                  <a:chExt cx="1296148" cy="6901126"/>
                </a:xfrm>
              </p:grpSpPr>
              <p:sp>
                <p:nvSpPr>
                  <p:cNvPr id="30" name="Rectángulo 33">
                    <a:extLst>
                      <a:ext uri="{FF2B5EF4-FFF2-40B4-BE49-F238E27FC236}">
                        <a16:creationId xmlns:a16="http://schemas.microsoft.com/office/drawing/2014/main" id="{753C77E5-D764-5949-88C3-D52066C1B7CA}"/>
                      </a:ext>
                    </a:extLst>
                  </p:cNvPr>
                  <p:cNvSpPr/>
                  <p:nvPr/>
                </p:nvSpPr>
                <p:spPr>
                  <a:xfrm rot="5400000" flipV="1">
                    <a:off x="-1278474" y="3483079"/>
                    <a:ext cx="3600000" cy="540000"/>
                  </a:xfrm>
                  <a:prstGeom prst="rect">
                    <a:avLst/>
                  </a:prstGeom>
                  <a:solidFill>
                    <a:schemeClr val="accent5">
                      <a:lumMod val="20000"/>
                      <a:lumOff val="80000"/>
                      <a:alpha val="74902"/>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s-ES" b="1">
                        <a:solidFill>
                          <a:schemeClr val="tx1"/>
                        </a:solidFill>
                        <a:latin typeface="Calibri" pitchFamily="34" charset="0"/>
                        <a:cs typeface="Calibri" pitchFamily="34" charset="0"/>
                      </a:rPr>
                      <a:t>POLIFENOLES</a:t>
                    </a:r>
                    <a:endParaRPr lang="es-ES" sz="1350" b="1">
                      <a:solidFill>
                        <a:schemeClr val="tx1"/>
                      </a:solidFill>
                      <a:latin typeface="Calibri" pitchFamily="34" charset="0"/>
                      <a:cs typeface="Calibri" pitchFamily="34" charset="0"/>
                    </a:endParaRPr>
                  </a:p>
                </p:txBody>
              </p:sp>
              <p:cxnSp>
                <p:nvCxnSpPr>
                  <p:cNvPr id="31" name="27 Conector recto">
                    <a:extLst>
                      <a:ext uri="{FF2B5EF4-FFF2-40B4-BE49-F238E27FC236}">
                        <a16:creationId xmlns:a16="http://schemas.microsoft.com/office/drawing/2014/main" id="{7CC5C278-23EA-274B-BB82-A3F44FA1E42F}"/>
                      </a:ext>
                    </a:extLst>
                  </p:cNvPr>
                  <p:cNvCxnSpPr>
                    <a:cxnSpLocks/>
                  </p:cNvCxnSpPr>
                  <p:nvPr/>
                </p:nvCxnSpPr>
                <p:spPr>
                  <a:xfrm rot="16200000" flipH="1">
                    <a:off x="-2406549" y="3830516"/>
                    <a:ext cx="6900333" cy="2"/>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28 Conector recto">
                    <a:extLst>
                      <a:ext uri="{FF2B5EF4-FFF2-40B4-BE49-F238E27FC236}">
                        <a16:creationId xmlns:a16="http://schemas.microsoft.com/office/drawing/2014/main" id="{89592082-1D8D-9B49-B7A3-4DE0A700D87A}"/>
                      </a:ext>
                    </a:extLst>
                  </p:cNvPr>
                  <p:cNvCxnSpPr>
                    <a:cxnSpLocks/>
                    <a:endCxn id="26" idx="1"/>
                  </p:cNvCxnSpPr>
                  <p:nvPr/>
                </p:nvCxnSpPr>
                <p:spPr>
                  <a:xfrm rot="16200000">
                    <a:off x="1286749" y="137166"/>
                    <a:ext cx="17687" cy="504060"/>
                  </a:xfrm>
                  <a:prstGeom prst="line">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29 Conector recto">
                    <a:extLst>
                      <a:ext uri="{FF2B5EF4-FFF2-40B4-BE49-F238E27FC236}">
                        <a16:creationId xmlns:a16="http://schemas.microsoft.com/office/drawing/2014/main" id="{08B6AADD-1917-F64B-9BFF-0D07C02A02DF}"/>
                      </a:ext>
                    </a:extLst>
                  </p:cNvPr>
                  <p:cNvCxnSpPr>
                    <a:endCxn id="25" idx="1"/>
                  </p:cNvCxnSpPr>
                  <p:nvPr/>
                </p:nvCxnSpPr>
                <p:spPr>
                  <a:xfrm rot="16200000">
                    <a:off x="1286682" y="1814637"/>
                    <a:ext cx="17928" cy="504056"/>
                  </a:xfrm>
                  <a:prstGeom prst="line">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30 Conector recto">
                    <a:extLst>
                      <a:ext uri="{FF2B5EF4-FFF2-40B4-BE49-F238E27FC236}">
                        <a16:creationId xmlns:a16="http://schemas.microsoft.com/office/drawing/2014/main" id="{6A7DB844-22BF-B64F-AE9F-708565979DD6}"/>
                      </a:ext>
                    </a:extLst>
                  </p:cNvPr>
                  <p:cNvCxnSpPr/>
                  <p:nvPr/>
                </p:nvCxnSpPr>
                <p:spPr>
                  <a:xfrm>
                    <a:off x="1043614" y="3753079"/>
                    <a:ext cx="432000" cy="0"/>
                  </a:xfrm>
                  <a:prstGeom prst="line">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31 Conector recto">
                    <a:extLst>
                      <a:ext uri="{FF2B5EF4-FFF2-40B4-BE49-F238E27FC236}">
                        <a16:creationId xmlns:a16="http://schemas.microsoft.com/office/drawing/2014/main" id="{A7568981-2EDD-1540-8480-3D4E2153C3A9}"/>
                      </a:ext>
                    </a:extLst>
                  </p:cNvPr>
                  <p:cNvCxnSpPr/>
                  <p:nvPr/>
                </p:nvCxnSpPr>
                <p:spPr>
                  <a:xfrm rot="16200000">
                    <a:off x="1259577" y="5409251"/>
                    <a:ext cx="72" cy="432000"/>
                  </a:xfrm>
                  <a:prstGeom prst="line">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35 Conector recto">
                    <a:extLst>
                      <a:ext uri="{FF2B5EF4-FFF2-40B4-BE49-F238E27FC236}">
                        <a16:creationId xmlns:a16="http://schemas.microsoft.com/office/drawing/2014/main" id="{02EB7AE6-2C1B-964A-A10E-1E2371E2964F}"/>
                      </a:ext>
                    </a:extLst>
                  </p:cNvPr>
                  <p:cNvCxnSpPr>
                    <a:endCxn id="23" idx="1"/>
                  </p:cNvCxnSpPr>
                  <p:nvPr/>
                </p:nvCxnSpPr>
                <p:spPr>
                  <a:xfrm rot="16200000">
                    <a:off x="1295598" y="7029400"/>
                    <a:ext cx="96" cy="504056"/>
                  </a:xfrm>
                  <a:prstGeom prst="line">
                    <a:avLst/>
                  </a:prstGeom>
                  <a:ln w="38100">
                    <a:solidFill>
                      <a:schemeClr val="accent5">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sp>
          <p:nvSpPr>
            <p:cNvPr id="38" name="Rectángulo 33">
              <a:extLst>
                <a:ext uri="{FF2B5EF4-FFF2-40B4-BE49-F238E27FC236}">
                  <a16:creationId xmlns:a16="http://schemas.microsoft.com/office/drawing/2014/main" id="{8069798A-B78D-BB4A-9E13-321616BB293D}"/>
                </a:ext>
              </a:extLst>
            </p:cNvPr>
            <p:cNvSpPr/>
            <p:nvPr/>
          </p:nvSpPr>
          <p:spPr>
            <a:xfrm rot="5400000">
              <a:off x="2551749" y="2058388"/>
              <a:ext cx="446848" cy="1296000"/>
            </a:xfrm>
            <a:prstGeom prst="rect">
              <a:avLst/>
            </a:prstGeom>
            <a:solidFill>
              <a:schemeClr val="accent5">
                <a:lumMod val="20000"/>
                <a:lumOff val="80000"/>
                <a:alpha val="74902"/>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sz="1350" b="1" err="1">
                  <a:solidFill>
                    <a:schemeClr val="tx1"/>
                  </a:solidFill>
                </a:rPr>
                <a:t>Estilbenos</a:t>
              </a:r>
              <a:endParaRPr lang="es-ES" sz="1350" b="1">
                <a:solidFill>
                  <a:schemeClr val="tx1"/>
                </a:solidFill>
              </a:endParaRPr>
            </a:p>
          </p:txBody>
        </p:sp>
      </p:grpSp>
      <p:pic>
        <p:nvPicPr>
          <p:cNvPr id="50" name="Picture 3">
            <a:extLst>
              <a:ext uri="{FF2B5EF4-FFF2-40B4-BE49-F238E27FC236}">
                <a16:creationId xmlns:a16="http://schemas.microsoft.com/office/drawing/2014/main" id="{ED5C6624-2247-1143-9555-E3D2F81DB4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657" y="2889823"/>
            <a:ext cx="804109" cy="55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4">
            <a:extLst>
              <a:ext uri="{FF2B5EF4-FFF2-40B4-BE49-F238E27FC236}">
                <a16:creationId xmlns:a16="http://schemas.microsoft.com/office/drawing/2014/main" id="{9A8E27D4-A514-0D45-8AE2-0478BA9F7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0704" y="5818730"/>
            <a:ext cx="789496" cy="6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5">
            <a:extLst>
              <a:ext uri="{FF2B5EF4-FFF2-40B4-BE49-F238E27FC236}">
                <a16:creationId xmlns:a16="http://schemas.microsoft.com/office/drawing/2014/main" id="{197BFCE2-6809-9544-BFF8-04832BE671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3735" y="3763698"/>
            <a:ext cx="1205654" cy="602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8">
            <a:extLst>
              <a:ext uri="{FF2B5EF4-FFF2-40B4-BE49-F238E27FC236}">
                <a16:creationId xmlns:a16="http://schemas.microsoft.com/office/drawing/2014/main" id="{4843BCF3-8C02-A14D-AE6C-6040022BF2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9405" y="3125815"/>
            <a:ext cx="659572" cy="659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6">
            <a:extLst>
              <a:ext uri="{FF2B5EF4-FFF2-40B4-BE49-F238E27FC236}">
                <a16:creationId xmlns:a16="http://schemas.microsoft.com/office/drawing/2014/main" id="{D8AB2971-7BC3-184C-BF34-E84FE727B8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4487" y="4362456"/>
            <a:ext cx="804109" cy="804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13">
            <a:extLst>
              <a:ext uri="{FF2B5EF4-FFF2-40B4-BE49-F238E27FC236}">
                <a16:creationId xmlns:a16="http://schemas.microsoft.com/office/drawing/2014/main" id="{DC4BD465-9009-6C4F-B758-CE5CAAF653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74018" y="5193755"/>
            <a:ext cx="873530" cy="4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a:extLst>
              <a:ext uri="{FF2B5EF4-FFF2-40B4-BE49-F238E27FC236}">
                <a16:creationId xmlns:a16="http://schemas.microsoft.com/office/drawing/2014/main" id="{694E3F2D-3ABB-8945-BEBF-4C31E65D8C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544" y="4217826"/>
            <a:ext cx="841018" cy="56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17">
            <a:extLst>
              <a:ext uri="{FF2B5EF4-FFF2-40B4-BE49-F238E27FC236}">
                <a16:creationId xmlns:a16="http://schemas.microsoft.com/office/drawing/2014/main" id="{E5193093-2EA4-6543-BE06-563806C87C9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71954" y="3385443"/>
            <a:ext cx="1205654" cy="6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8">
            <a:extLst>
              <a:ext uri="{FF2B5EF4-FFF2-40B4-BE49-F238E27FC236}">
                <a16:creationId xmlns:a16="http://schemas.microsoft.com/office/drawing/2014/main" id="{12BA8678-268A-D64E-8755-8BCF8B0039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3917" y="5894644"/>
            <a:ext cx="1586220" cy="532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7">
            <a:extLst>
              <a:ext uri="{FF2B5EF4-FFF2-40B4-BE49-F238E27FC236}">
                <a16:creationId xmlns:a16="http://schemas.microsoft.com/office/drawing/2014/main" id="{25E5B332-5F80-8846-9FE9-F3C40483941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54599" y="4910831"/>
            <a:ext cx="985113" cy="60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18 CuadroTexto">
            <a:extLst>
              <a:ext uri="{FF2B5EF4-FFF2-40B4-BE49-F238E27FC236}">
                <a16:creationId xmlns:a16="http://schemas.microsoft.com/office/drawing/2014/main" id="{EAA1EE68-2DDE-1D4C-8D44-00F685D9CB02}"/>
              </a:ext>
            </a:extLst>
          </p:cNvPr>
          <p:cNvSpPr txBox="1"/>
          <p:nvPr/>
        </p:nvSpPr>
        <p:spPr>
          <a:xfrm>
            <a:off x="0" y="-59486"/>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grpSp>
        <p:nvGrpSpPr>
          <p:cNvPr id="9" name="Grupo 8">
            <a:extLst>
              <a:ext uri="{FF2B5EF4-FFF2-40B4-BE49-F238E27FC236}">
                <a16:creationId xmlns:a16="http://schemas.microsoft.com/office/drawing/2014/main" id="{2A3A62D5-2C04-E14D-A405-57A839E96CF7}"/>
              </a:ext>
            </a:extLst>
          </p:cNvPr>
          <p:cNvGrpSpPr/>
          <p:nvPr/>
        </p:nvGrpSpPr>
        <p:grpSpPr>
          <a:xfrm>
            <a:off x="257442" y="3005271"/>
            <a:ext cx="4755030" cy="2753020"/>
            <a:chOff x="257442" y="3005271"/>
            <a:chExt cx="4755030" cy="2753020"/>
          </a:xfrm>
        </p:grpSpPr>
        <p:grpSp>
          <p:nvGrpSpPr>
            <p:cNvPr id="49" name="Grupo 48">
              <a:extLst>
                <a:ext uri="{FF2B5EF4-FFF2-40B4-BE49-F238E27FC236}">
                  <a16:creationId xmlns:a16="http://schemas.microsoft.com/office/drawing/2014/main" id="{7256268B-BF38-1E47-A673-9D266793D042}"/>
                </a:ext>
              </a:extLst>
            </p:cNvPr>
            <p:cNvGrpSpPr/>
            <p:nvPr/>
          </p:nvGrpSpPr>
          <p:grpSpPr>
            <a:xfrm>
              <a:off x="257442" y="3005271"/>
              <a:ext cx="4755030" cy="2753020"/>
              <a:chOff x="1728756" y="2832513"/>
              <a:chExt cx="4692571" cy="2484008"/>
            </a:xfrm>
          </p:grpSpPr>
          <p:grpSp>
            <p:nvGrpSpPr>
              <p:cNvPr id="48" name="Grupo 47">
                <a:extLst>
                  <a:ext uri="{FF2B5EF4-FFF2-40B4-BE49-F238E27FC236}">
                    <a16:creationId xmlns:a16="http://schemas.microsoft.com/office/drawing/2014/main" id="{28D82CD5-A83B-8645-B897-7D194D93B8E6}"/>
                  </a:ext>
                </a:extLst>
              </p:cNvPr>
              <p:cNvGrpSpPr/>
              <p:nvPr/>
            </p:nvGrpSpPr>
            <p:grpSpPr>
              <a:xfrm>
                <a:off x="1728756" y="2832513"/>
                <a:ext cx="4692571" cy="2484008"/>
                <a:chOff x="4213079" y="3977675"/>
                <a:chExt cx="4692571" cy="2484008"/>
              </a:xfrm>
            </p:grpSpPr>
            <p:pic>
              <p:nvPicPr>
                <p:cNvPr id="46" name="Picture 3">
                  <a:extLst>
                    <a:ext uri="{FF2B5EF4-FFF2-40B4-BE49-F238E27FC236}">
                      <a16:creationId xmlns:a16="http://schemas.microsoft.com/office/drawing/2014/main" id="{2FB21E21-19D2-1E45-8068-7047ECFB5C47}"/>
                    </a:ext>
                  </a:extLst>
                </p:cNvPr>
                <p:cNvPicPr>
                  <a:picLocks noChangeAspect="1" noChangeArrowheads="1"/>
                </p:cNvPicPr>
                <p:nvPr/>
              </p:nvPicPr>
              <p:blipFill>
                <a:blip r:embed="rId13" cstate="print"/>
                <a:srcRect b="6667"/>
                <a:stretch>
                  <a:fillRect/>
                </a:stretch>
              </p:blipFill>
              <p:spPr bwMode="auto">
                <a:xfrm>
                  <a:off x="4213079" y="3977675"/>
                  <a:ext cx="4692571" cy="2484008"/>
                </a:xfrm>
                <a:prstGeom prst="rect">
                  <a:avLst/>
                </a:prstGeom>
                <a:noFill/>
                <a:ln w="12700">
                  <a:solidFill>
                    <a:schemeClr val="accent5">
                      <a:lumMod val="50000"/>
                    </a:schemeClr>
                  </a:solidFill>
                  <a:miter lim="800000"/>
                  <a:headEnd/>
                  <a:tailEnd/>
                </a:ln>
              </p:spPr>
            </p:pic>
            <p:pic>
              <p:nvPicPr>
                <p:cNvPr id="47" name="Picture 2">
                  <a:extLst>
                    <a:ext uri="{FF2B5EF4-FFF2-40B4-BE49-F238E27FC236}">
                      <a16:creationId xmlns:a16="http://schemas.microsoft.com/office/drawing/2014/main" id="{CDF9F94E-31D4-9445-A153-C9E7EECC71B2}"/>
                    </a:ext>
                  </a:extLst>
                </p:cNvPr>
                <p:cNvPicPr>
                  <a:picLocks noChangeAspect="1" noChangeArrowheads="1"/>
                </p:cNvPicPr>
                <p:nvPr/>
              </p:nvPicPr>
              <p:blipFill>
                <a:blip r:embed="rId14"/>
                <a:srcRect/>
                <a:stretch>
                  <a:fillRect/>
                </a:stretch>
              </p:blipFill>
              <p:spPr bwMode="auto">
                <a:xfrm>
                  <a:off x="7105650" y="5207655"/>
                  <a:ext cx="1800000" cy="1254028"/>
                </a:xfrm>
                <a:prstGeom prst="rect">
                  <a:avLst/>
                </a:prstGeom>
                <a:noFill/>
                <a:ln w="9525">
                  <a:solidFill>
                    <a:schemeClr val="accent5">
                      <a:lumMod val="50000"/>
                    </a:schemeClr>
                  </a:solidFill>
                  <a:miter lim="800000"/>
                  <a:headEnd/>
                  <a:tailEnd/>
                </a:ln>
                <a:effectLst/>
              </p:spPr>
            </p:pic>
          </p:grpSp>
          <p:sp>
            <p:nvSpPr>
              <p:cNvPr id="44" name="Rectángulo 43">
                <a:extLst>
                  <a:ext uri="{FF2B5EF4-FFF2-40B4-BE49-F238E27FC236}">
                    <a16:creationId xmlns:a16="http://schemas.microsoft.com/office/drawing/2014/main" id="{8FC26C58-9A9C-5C46-BBDC-3A1985D83369}"/>
                  </a:ext>
                </a:extLst>
              </p:cNvPr>
              <p:cNvSpPr/>
              <p:nvPr/>
            </p:nvSpPr>
            <p:spPr>
              <a:xfrm>
                <a:off x="4634767" y="4066655"/>
                <a:ext cx="1786560" cy="1245704"/>
              </a:xfrm>
              <a:prstGeom prst="rect">
                <a:avLst/>
              </a:prstGeom>
              <a:no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7" name="Rectángulo 6">
              <a:extLst>
                <a:ext uri="{FF2B5EF4-FFF2-40B4-BE49-F238E27FC236}">
                  <a16:creationId xmlns:a16="http://schemas.microsoft.com/office/drawing/2014/main" id="{9D12C56B-3BBA-DD45-BF42-F913AEB4F874}"/>
                </a:ext>
              </a:extLst>
            </p:cNvPr>
            <p:cNvSpPr/>
            <p:nvPr/>
          </p:nvSpPr>
          <p:spPr>
            <a:xfrm>
              <a:off x="3646145" y="4435157"/>
              <a:ext cx="674148" cy="177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CuadroTexto 2">
            <a:extLst>
              <a:ext uri="{FF2B5EF4-FFF2-40B4-BE49-F238E27FC236}">
                <a16:creationId xmlns:a16="http://schemas.microsoft.com/office/drawing/2014/main" id="{FC5E9C2E-B0B3-A646-99F0-6D28EA9B5F52}"/>
              </a:ext>
            </a:extLst>
          </p:cNvPr>
          <p:cNvSpPr txBox="1"/>
          <p:nvPr/>
        </p:nvSpPr>
        <p:spPr>
          <a:xfrm>
            <a:off x="3646145" y="4435157"/>
            <a:ext cx="1342530" cy="261610"/>
          </a:xfrm>
          <a:prstGeom prst="rect">
            <a:avLst/>
          </a:prstGeom>
          <a:noFill/>
        </p:spPr>
        <p:txBody>
          <a:bodyPr wrap="square" rtlCol="0">
            <a:spAutoFit/>
          </a:bodyPr>
          <a:lstStyle/>
          <a:p>
            <a:r>
              <a:rPr lang="es-ES" sz="1100" dirty="0"/>
              <a:t>Isoflavona</a:t>
            </a:r>
          </a:p>
        </p:txBody>
      </p:sp>
    </p:spTree>
    <p:extLst>
      <p:ext uri="{BB962C8B-B14F-4D97-AF65-F5344CB8AC3E}">
        <p14:creationId xmlns:p14="http://schemas.microsoft.com/office/powerpoint/2010/main" val="3726642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a:extLst>
              <a:ext uri="{FF2B5EF4-FFF2-40B4-BE49-F238E27FC236}">
                <a16:creationId xmlns:a16="http://schemas.microsoft.com/office/drawing/2014/main" id="{5ED1AC90-AD69-A041-8660-280B8DF3ABD5}"/>
              </a:ext>
            </a:extLst>
          </p:cNvPr>
          <p:cNvSpPr txBox="1">
            <a:spLocks/>
          </p:cNvSpPr>
          <p:nvPr/>
        </p:nvSpPr>
        <p:spPr>
          <a:xfrm>
            <a:off x="2" y="6650766"/>
            <a:ext cx="3056281" cy="240260"/>
          </a:xfrm>
          <a:prstGeom prst="rect">
            <a:avLst/>
          </a:prstGeom>
          <a:solidFill>
            <a:schemeClr val="accent2">
              <a:alpha val="6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rPr>
              <a:t>POLIFENOLES</a:t>
            </a:r>
          </a:p>
        </p:txBody>
      </p:sp>
      <p:sp>
        <p:nvSpPr>
          <p:cNvPr id="5" name="4 Título">
            <a:extLst>
              <a:ext uri="{FF2B5EF4-FFF2-40B4-BE49-F238E27FC236}">
                <a16:creationId xmlns:a16="http://schemas.microsoft.com/office/drawing/2014/main" id="{C7C449C8-482C-724A-ADD6-9CBF07EFDAA2}"/>
              </a:ext>
            </a:extLst>
          </p:cNvPr>
          <p:cNvSpPr txBox="1">
            <a:spLocks/>
          </p:cNvSpPr>
          <p:nvPr/>
        </p:nvSpPr>
        <p:spPr>
          <a:xfrm>
            <a:off x="6087717" y="6648849"/>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6" name="4 Título">
            <a:extLst>
              <a:ext uri="{FF2B5EF4-FFF2-40B4-BE49-F238E27FC236}">
                <a16:creationId xmlns:a16="http://schemas.microsoft.com/office/drawing/2014/main" id="{3F95AA93-2A4E-CB4B-8D2A-A88CFD719052}"/>
              </a:ext>
            </a:extLst>
          </p:cNvPr>
          <p:cNvSpPr txBox="1">
            <a:spLocks/>
          </p:cNvSpPr>
          <p:nvPr/>
        </p:nvSpPr>
        <p:spPr>
          <a:xfrm>
            <a:off x="3031439" y="6648849"/>
            <a:ext cx="3056282"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VESÍCULAS EXTRACELULARE</a:t>
            </a:r>
            <a:r>
              <a:rPr lang="es-ES" sz="1200" b="1" dirty="0">
                <a:solidFill>
                  <a:schemeClr val="bg1">
                    <a:lumMod val="25000"/>
                  </a:schemeClr>
                </a:solidFill>
                <a:latin typeface="Calibri" pitchFamily="34" charset="0"/>
                <a:ea typeface="+mj-ea"/>
                <a:cs typeface="+mj-cs"/>
              </a:rPr>
              <a:t>S</a:t>
            </a:r>
          </a:p>
        </p:txBody>
      </p:sp>
      <p:sp>
        <p:nvSpPr>
          <p:cNvPr id="7" name="4 Título">
            <a:extLst>
              <a:ext uri="{FF2B5EF4-FFF2-40B4-BE49-F238E27FC236}">
                <a16:creationId xmlns:a16="http://schemas.microsoft.com/office/drawing/2014/main" id="{27E9CC36-3515-EC41-8560-E35E65F1D668}"/>
              </a:ext>
            </a:extLst>
          </p:cNvPr>
          <p:cNvSpPr txBox="1">
            <a:spLocks/>
          </p:cNvSpPr>
          <p:nvPr/>
        </p:nvSpPr>
        <p:spPr>
          <a:xfrm>
            <a:off x="1007416" y="627996"/>
            <a:ext cx="2268000" cy="405000"/>
          </a:xfrm>
          <a:prstGeom prst="rect">
            <a:avLst/>
          </a:prstGeom>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b="1">
                <a:solidFill>
                  <a:schemeClr val="bg1">
                    <a:lumMod val="25000"/>
                  </a:schemeClr>
                </a:solidFill>
                <a:latin typeface="Calibri" pitchFamily="34" charset="0"/>
                <a:ea typeface="+mj-ea"/>
                <a:cs typeface="+mj-cs"/>
              </a:rPr>
              <a:t>GENISTEÍNA</a:t>
            </a:r>
          </a:p>
        </p:txBody>
      </p:sp>
      <p:sp>
        <p:nvSpPr>
          <p:cNvPr id="16" name="32 Rectángulo">
            <a:extLst>
              <a:ext uri="{FF2B5EF4-FFF2-40B4-BE49-F238E27FC236}">
                <a16:creationId xmlns:a16="http://schemas.microsoft.com/office/drawing/2014/main" id="{A741FC3C-A6C6-FC42-9C82-339EFE1B71F6}"/>
              </a:ext>
            </a:extLst>
          </p:cNvPr>
          <p:cNvSpPr/>
          <p:nvPr/>
        </p:nvSpPr>
        <p:spPr>
          <a:xfrm>
            <a:off x="258263" y="1234924"/>
            <a:ext cx="3766305" cy="2568074"/>
          </a:xfrm>
          <a:prstGeom prst="rect">
            <a:avLst/>
          </a:prstGeom>
          <a:solidFill>
            <a:schemeClr val="accent5">
              <a:lumMod val="20000"/>
              <a:lumOff val="80000"/>
              <a:alpha val="74902"/>
            </a:schemeClr>
          </a:solidFill>
          <a:ln w="38100">
            <a:solidFill>
              <a:schemeClr val="accent5">
                <a:lumMod val="50000"/>
              </a:schemeClr>
            </a:solid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vert="horz" rtlCol="0" anchor="ctr"/>
          <a:lstStyle/>
          <a:p>
            <a:pPr marL="472643" indent="-201201">
              <a:lnSpc>
                <a:spcPct val="114000"/>
              </a:lnSpc>
              <a:buFont typeface="Arial" pitchFamily="34" charset="0"/>
              <a:buChar char="•"/>
              <a:defRPr/>
            </a:pPr>
            <a:r>
              <a:rPr lang="es-ES" sz="1500">
                <a:solidFill>
                  <a:schemeClr val="tx1"/>
                </a:solidFill>
              </a:rPr>
              <a:t>Reducción de la pérdida de masa ósea.</a:t>
            </a:r>
          </a:p>
          <a:p>
            <a:pPr marL="472643" indent="-201201">
              <a:lnSpc>
                <a:spcPct val="150000"/>
              </a:lnSpc>
              <a:buFont typeface="Arial" pitchFamily="34" charset="0"/>
              <a:buChar char="•"/>
              <a:defRPr/>
            </a:pPr>
            <a:r>
              <a:rPr lang="es-ES" sz="1500">
                <a:solidFill>
                  <a:schemeClr val="tx1"/>
                </a:solidFill>
              </a:rPr>
              <a:t>Mejoría de los síntomas menopáusicos. </a:t>
            </a:r>
          </a:p>
          <a:p>
            <a:pPr marL="472643" indent="-201201">
              <a:lnSpc>
                <a:spcPct val="150000"/>
              </a:lnSpc>
              <a:buFont typeface="Arial" pitchFamily="34" charset="0"/>
              <a:buChar char="•"/>
              <a:defRPr/>
            </a:pPr>
            <a:r>
              <a:rPr lang="es-ES" sz="1500">
                <a:solidFill>
                  <a:schemeClr val="tx1"/>
                </a:solidFill>
              </a:rPr>
              <a:t>Reducción de los niveles de LDL.</a:t>
            </a:r>
          </a:p>
          <a:p>
            <a:pPr marL="471452" indent="-200010" eaLnBrk="0" hangingPunct="0">
              <a:lnSpc>
                <a:spcPct val="150000"/>
              </a:lnSpc>
              <a:buFont typeface="Arial" charset="0"/>
              <a:buChar char="•"/>
            </a:pPr>
            <a:r>
              <a:rPr lang="es-ES" sz="1500" err="1">
                <a:solidFill>
                  <a:schemeClr val="tx1"/>
                </a:solidFill>
                <a:latin typeface="Calibri" pitchFamily="34" charset="0"/>
                <a:cs typeface="Calibri" pitchFamily="34" charset="0"/>
              </a:rPr>
              <a:t>Antiproliferativa</a:t>
            </a:r>
            <a:r>
              <a:rPr lang="es-ES" sz="1500">
                <a:solidFill>
                  <a:schemeClr val="tx1"/>
                </a:solidFill>
                <a:latin typeface="Calibri" pitchFamily="34" charset="0"/>
                <a:cs typeface="Calibri" pitchFamily="34" charset="0"/>
              </a:rPr>
              <a:t>.</a:t>
            </a:r>
          </a:p>
          <a:p>
            <a:pPr marL="471452" indent="-200010" eaLnBrk="0" hangingPunct="0">
              <a:lnSpc>
                <a:spcPct val="150000"/>
              </a:lnSpc>
              <a:buFont typeface="Arial" charset="0"/>
              <a:buChar char="•"/>
            </a:pPr>
            <a:r>
              <a:rPr lang="es-ES" sz="1500">
                <a:solidFill>
                  <a:schemeClr val="tx1"/>
                </a:solidFill>
                <a:latin typeface="Calibri" pitchFamily="34" charset="0"/>
                <a:cs typeface="Calibri" pitchFamily="34" charset="0"/>
              </a:rPr>
              <a:t>Antioxidante.</a:t>
            </a:r>
          </a:p>
          <a:p>
            <a:pPr marL="471452" indent="-200010" eaLnBrk="0" hangingPunct="0">
              <a:lnSpc>
                <a:spcPct val="150000"/>
              </a:lnSpc>
              <a:buFont typeface="Arial" charset="0"/>
              <a:buChar char="•"/>
            </a:pPr>
            <a:r>
              <a:rPr lang="es-ES" sz="1500">
                <a:solidFill>
                  <a:schemeClr val="tx1"/>
                </a:solidFill>
                <a:latin typeface="Calibri" pitchFamily="34" charset="0"/>
                <a:cs typeface="Calibri" pitchFamily="34" charset="0"/>
              </a:rPr>
              <a:t> Inhibición de la </a:t>
            </a:r>
            <a:r>
              <a:rPr lang="es-ES" sz="1500" err="1">
                <a:solidFill>
                  <a:schemeClr val="tx1"/>
                </a:solidFill>
                <a:latin typeface="Calibri" pitchFamily="34" charset="0"/>
                <a:cs typeface="Calibri" pitchFamily="34" charset="0"/>
              </a:rPr>
              <a:t>angiogénesis</a:t>
            </a:r>
            <a:r>
              <a:rPr lang="es-ES" sz="1500">
                <a:solidFill>
                  <a:schemeClr val="tx1"/>
                </a:solidFill>
                <a:latin typeface="Calibri" pitchFamily="34" charset="0"/>
                <a:cs typeface="Calibri" pitchFamily="34" charset="0"/>
              </a:rPr>
              <a:t>.</a:t>
            </a:r>
          </a:p>
        </p:txBody>
      </p:sp>
      <p:pic>
        <p:nvPicPr>
          <p:cNvPr id="19" name="Imagen 18">
            <a:extLst>
              <a:ext uri="{FF2B5EF4-FFF2-40B4-BE49-F238E27FC236}">
                <a16:creationId xmlns:a16="http://schemas.microsoft.com/office/drawing/2014/main" id="{E5195ADA-C51C-D746-845D-56152FB94495}"/>
              </a:ext>
            </a:extLst>
          </p:cNvPr>
          <p:cNvPicPr>
            <a:picLocks noChangeAspect="1"/>
          </p:cNvPicPr>
          <p:nvPr/>
        </p:nvPicPr>
        <p:blipFill>
          <a:blip r:embed="rId3"/>
          <a:stretch>
            <a:fillRect/>
          </a:stretch>
        </p:blipFill>
        <p:spPr>
          <a:xfrm>
            <a:off x="4708530" y="927302"/>
            <a:ext cx="3428054" cy="2262516"/>
          </a:xfrm>
          <a:prstGeom prst="rect">
            <a:avLst/>
          </a:prstGeom>
        </p:spPr>
      </p:pic>
      <p:pic>
        <p:nvPicPr>
          <p:cNvPr id="2" name="Imagen 1">
            <a:extLst>
              <a:ext uri="{FF2B5EF4-FFF2-40B4-BE49-F238E27FC236}">
                <a16:creationId xmlns:a16="http://schemas.microsoft.com/office/drawing/2014/main" id="{A905B050-AA34-E140-8B85-CEE50819E656}"/>
              </a:ext>
            </a:extLst>
          </p:cNvPr>
          <p:cNvPicPr>
            <a:picLocks noChangeAspect="1"/>
          </p:cNvPicPr>
          <p:nvPr/>
        </p:nvPicPr>
        <p:blipFill>
          <a:blip r:embed="rId4"/>
          <a:stretch>
            <a:fillRect/>
          </a:stretch>
        </p:blipFill>
        <p:spPr>
          <a:xfrm>
            <a:off x="7233221" y="3208700"/>
            <a:ext cx="1910779" cy="1433084"/>
          </a:xfrm>
          <a:prstGeom prst="rect">
            <a:avLst/>
          </a:prstGeom>
          <a:ln>
            <a:noFill/>
          </a:ln>
          <a:effectLst>
            <a:softEdge rad="112500"/>
          </a:effectLst>
        </p:spPr>
      </p:pic>
      <p:pic>
        <p:nvPicPr>
          <p:cNvPr id="3" name="Imagen 2">
            <a:extLst>
              <a:ext uri="{FF2B5EF4-FFF2-40B4-BE49-F238E27FC236}">
                <a16:creationId xmlns:a16="http://schemas.microsoft.com/office/drawing/2014/main" id="{2640F732-73BD-E949-8865-B0973044968B}"/>
              </a:ext>
            </a:extLst>
          </p:cNvPr>
          <p:cNvPicPr>
            <a:picLocks noChangeAspect="1"/>
          </p:cNvPicPr>
          <p:nvPr/>
        </p:nvPicPr>
        <p:blipFill>
          <a:blip r:embed="rId5"/>
          <a:stretch>
            <a:fillRect/>
          </a:stretch>
        </p:blipFill>
        <p:spPr>
          <a:xfrm>
            <a:off x="6262327" y="4090197"/>
            <a:ext cx="1743058" cy="1307294"/>
          </a:xfrm>
          <a:prstGeom prst="rect">
            <a:avLst/>
          </a:prstGeom>
          <a:ln>
            <a:noFill/>
          </a:ln>
          <a:effectLst>
            <a:softEdge rad="112500"/>
          </a:effectLst>
        </p:spPr>
      </p:pic>
      <p:pic>
        <p:nvPicPr>
          <p:cNvPr id="20" name="Imagen 19">
            <a:extLst>
              <a:ext uri="{FF2B5EF4-FFF2-40B4-BE49-F238E27FC236}">
                <a16:creationId xmlns:a16="http://schemas.microsoft.com/office/drawing/2014/main" id="{8AAB35C5-A857-B044-B564-31FAF4D32B5F}"/>
              </a:ext>
            </a:extLst>
          </p:cNvPr>
          <p:cNvPicPr>
            <a:picLocks noChangeAspect="1"/>
          </p:cNvPicPr>
          <p:nvPr/>
        </p:nvPicPr>
        <p:blipFill>
          <a:blip r:embed="rId6"/>
          <a:stretch>
            <a:fillRect/>
          </a:stretch>
        </p:blipFill>
        <p:spPr>
          <a:xfrm>
            <a:off x="4712382" y="4542011"/>
            <a:ext cx="1882038" cy="1254692"/>
          </a:xfrm>
          <a:prstGeom prst="rect">
            <a:avLst/>
          </a:prstGeom>
          <a:ln>
            <a:noFill/>
          </a:ln>
          <a:effectLst>
            <a:softEdge rad="112500"/>
          </a:effectLst>
        </p:spPr>
      </p:pic>
      <p:sp>
        <p:nvSpPr>
          <p:cNvPr id="11" name="18 CuadroTexto">
            <a:extLst>
              <a:ext uri="{FF2B5EF4-FFF2-40B4-BE49-F238E27FC236}">
                <a16:creationId xmlns:a16="http://schemas.microsoft.com/office/drawing/2014/main" id="{6CCEC6C6-8CA3-0447-8DF1-827F8C22452E}"/>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pic>
        <p:nvPicPr>
          <p:cNvPr id="9" name="Imagen 8">
            <a:extLst>
              <a:ext uri="{FF2B5EF4-FFF2-40B4-BE49-F238E27FC236}">
                <a16:creationId xmlns:a16="http://schemas.microsoft.com/office/drawing/2014/main" id="{AF236412-8532-A24D-A44A-07BAA158A322}"/>
              </a:ext>
            </a:extLst>
          </p:cNvPr>
          <p:cNvPicPr>
            <a:picLocks noChangeAspect="1"/>
          </p:cNvPicPr>
          <p:nvPr/>
        </p:nvPicPr>
        <p:blipFill>
          <a:blip r:embed="rId7"/>
          <a:stretch>
            <a:fillRect/>
          </a:stretch>
        </p:blipFill>
        <p:spPr>
          <a:xfrm>
            <a:off x="158835" y="4004926"/>
            <a:ext cx="4280142" cy="24250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4507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2792F1C3-C72D-E342-A03A-4C13EF4510C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200000"/>
                    </a14:imgEffect>
                    <a14:imgEffect>
                      <a14:brightnessContrast contrast="40000"/>
                    </a14:imgEffect>
                  </a14:imgLayer>
                </a14:imgProps>
              </a:ext>
            </a:extLst>
          </a:blip>
          <a:stretch>
            <a:fillRect/>
          </a:stretch>
        </p:blipFill>
        <p:spPr>
          <a:xfrm>
            <a:off x="5029" y="411137"/>
            <a:ext cx="9225885" cy="6571553"/>
          </a:xfrm>
          <a:prstGeom prst="rect">
            <a:avLst/>
          </a:prstGeom>
        </p:spPr>
      </p:pic>
      <p:sp>
        <p:nvSpPr>
          <p:cNvPr id="27" name="Rectángulo redondeado 26">
            <a:extLst>
              <a:ext uri="{FF2B5EF4-FFF2-40B4-BE49-F238E27FC236}">
                <a16:creationId xmlns:a16="http://schemas.microsoft.com/office/drawing/2014/main" id="{EFC838C9-021A-A84F-9E52-EBCA9D915D5D}"/>
              </a:ext>
            </a:extLst>
          </p:cNvPr>
          <p:cNvSpPr/>
          <p:nvPr/>
        </p:nvSpPr>
        <p:spPr>
          <a:xfrm>
            <a:off x="1854360" y="4553572"/>
            <a:ext cx="1388298" cy="1281315"/>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8" name="Rectángulo redondeado 27">
            <a:extLst>
              <a:ext uri="{FF2B5EF4-FFF2-40B4-BE49-F238E27FC236}">
                <a16:creationId xmlns:a16="http://schemas.microsoft.com/office/drawing/2014/main" id="{AF8996A8-CCE9-3743-91E5-700EF9761EB9}"/>
              </a:ext>
            </a:extLst>
          </p:cNvPr>
          <p:cNvSpPr/>
          <p:nvPr/>
        </p:nvSpPr>
        <p:spPr>
          <a:xfrm>
            <a:off x="3500779" y="4168997"/>
            <a:ext cx="1615998" cy="1281315"/>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9" name="Rectángulo redondeado 28">
            <a:extLst>
              <a:ext uri="{FF2B5EF4-FFF2-40B4-BE49-F238E27FC236}">
                <a16:creationId xmlns:a16="http://schemas.microsoft.com/office/drawing/2014/main" id="{E31A57C2-09A9-554D-9C0E-53706500FFEC}"/>
              </a:ext>
            </a:extLst>
          </p:cNvPr>
          <p:cNvSpPr/>
          <p:nvPr/>
        </p:nvSpPr>
        <p:spPr>
          <a:xfrm>
            <a:off x="5460639" y="3797034"/>
            <a:ext cx="1615998" cy="1888236"/>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0" name="Rectángulo redondeado 29">
            <a:extLst>
              <a:ext uri="{FF2B5EF4-FFF2-40B4-BE49-F238E27FC236}">
                <a16:creationId xmlns:a16="http://schemas.microsoft.com/office/drawing/2014/main" id="{83A01B59-11E0-C247-990A-74D783A88FC8}"/>
              </a:ext>
            </a:extLst>
          </p:cNvPr>
          <p:cNvSpPr/>
          <p:nvPr/>
        </p:nvSpPr>
        <p:spPr>
          <a:xfrm>
            <a:off x="7389553" y="3474957"/>
            <a:ext cx="1569443" cy="1167509"/>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5" name="Rectángulo redondeado 24">
            <a:extLst>
              <a:ext uri="{FF2B5EF4-FFF2-40B4-BE49-F238E27FC236}">
                <a16:creationId xmlns:a16="http://schemas.microsoft.com/office/drawing/2014/main" id="{4D0780B7-EC00-BB4B-9D47-CE764E8FA6A5}"/>
              </a:ext>
            </a:extLst>
          </p:cNvPr>
          <p:cNvSpPr/>
          <p:nvPr/>
        </p:nvSpPr>
        <p:spPr>
          <a:xfrm>
            <a:off x="340341" y="5068799"/>
            <a:ext cx="1280902" cy="1281315"/>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cxnSp>
        <p:nvCxnSpPr>
          <p:cNvPr id="18" name="Conector curvado 17">
            <a:extLst>
              <a:ext uri="{FF2B5EF4-FFF2-40B4-BE49-F238E27FC236}">
                <a16:creationId xmlns:a16="http://schemas.microsoft.com/office/drawing/2014/main" id="{16B2CB98-6AFF-8C42-8DF1-28791EE31FFF}"/>
              </a:ext>
            </a:extLst>
          </p:cNvPr>
          <p:cNvCxnSpPr>
            <a:cxnSpLocks/>
          </p:cNvCxnSpPr>
          <p:nvPr/>
        </p:nvCxnSpPr>
        <p:spPr>
          <a:xfrm flipV="1">
            <a:off x="198914" y="3092974"/>
            <a:ext cx="8334569" cy="3126302"/>
          </a:xfrm>
          <a:prstGeom prst="curved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4" name="4 Título">
            <a:extLst>
              <a:ext uri="{FF2B5EF4-FFF2-40B4-BE49-F238E27FC236}">
                <a16:creationId xmlns:a16="http://schemas.microsoft.com/office/drawing/2014/main" id="{1A8CDA4B-B1BC-0543-9C66-7E9A6AAB2CA2}"/>
              </a:ext>
            </a:extLst>
          </p:cNvPr>
          <p:cNvSpPr txBox="1">
            <a:spLocks/>
          </p:cNvSpPr>
          <p:nvPr/>
        </p:nvSpPr>
        <p:spPr>
          <a:xfrm>
            <a:off x="2" y="6624339"/>
            <a:ext cx="3056281" cy="240260"/>
          </a:xfrm>
          <a:prstGeom prst="rect">
            <a:avLst/>
          </a:prstGeom>
          <a:solidFill>
            <a:schemeClr val="accent5">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sz="1200" b="1" dirty="0">
                <a:solidFill>
                  <a:schemeClr val="tx1"/>
                </a:solidFill>
                <a:latin typeface="Calibri" pitchFamily="34" charset="0"/>
              </a:rPr>
              <a:t>POLIFENOLES</a:t>
            </a:r>
          </a:p>
        </p:txBody>
      </p:sp>
      <p:sp>
        <p:nvSpPr>
          <p:cNvPr id="5" name="4 Título">
            <a:extLst>
              <a:ext uri="{FF2B5EF4-FFF2-40B4-BE49-F238E27FC236}">
                <a16:creationId xmlns:a16="http://schemas.microsoft.com/office/drawing/2014/main" id="{5CA81570-7CF2-D148-AFB3-F943DDD6D35A}"/>
              </a:ext>
            </a:extLst>
          </p:cNvPr>
          <p:cNvSpPr txBox="1">
            <a:spLocks/>
          </p:cNvSpPr>
          <p:nvPr/>
        </p:nvSpPr>
        <p:spPr>
          <a:xfrm>
            <a:off x="6087717" y="6622422"/>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6" name="4 Título">
            <a:extLst>
              <a:ext uri="{FF2B5EF4-FFF2-40B4-BE49-F238E27FC236}">
                <a16:creationId xmlns:a16="http://schemas.microsoft.com/office/drawing/2014/main" id="{6309A25A-5B22-CC4F-9C3D-9FBF286B9D40}"/>
              </a:ext>
            </a:extLst>
          </p:cNvPr>
          <p:cNvSpPr txBox="1">
            <a:spLocks/>
          </p:cNvSpPr>
          <p:nvPr/>
        </p:nvSpPr>
        <p:spPr>
          <a:xfrm>
            <a:off x="3056285" y="6622422"/>
            <a:ext cx="3056282" cy="240260"/>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VESÍCULAS EXTRACELULARES</a:t>
            </a:r>
          </a:p>
        </p:txBody>
      </p:sp>
      <p:sp>
        <p:nvSpPr>
          <p:cNvPr id="7" name="Marcador de contenido 2">
            <a:extLst>
              <a:ext uri="{FF2B5EF4-FFF2-40B4-BE49-F238E27FC236}">
                <a16:creationId xmlns:a16="http://schemas.microsoft.com/office/drawing/2014/main" id="{D46987D3-F395-3946-ADBD-CBC03A47BEFC}"/>
              </a:ext>
            </a:extLst>
          </p:cNvPr>
          <p:cNvSpPr>
            <a:spLocks noGrp="1"/>
          </p:cNvSpPr>
          <p:nvPr>
            <p:ph idx="1"/>
          </p:nvPr>
        </p:nvSpPr>
        <p:spPr>
          <a:xfrm>
            <a:off x="442838" y="598221"/>
            <a:ext cx="8118709" cy="1165087"/>
          </a:xfrm>
          <a:solidFill>
            <a:schemeClr val="accent5">
              <a:lumMod val="20000"/>
              <a:lumOff val="80000"/>
            </a:schemeClr>
          </a:solidFill>
          <a:ln>
            <a:solidFill>
              <a:schemeClr val="accent5">
                <a:lumMod val="75000"/>
              </a:schemeClr>
            </a:solidFill>
          </a:ln>
        </p:spPr>
        <p:txBody>
          <a:bodyPr>
            <a:normAutofit fontScale="92500"/>
          </a:bodyPr>
          <a:lstStyle/>
          <a:p>
            <a:pPr marL="0" indent="0" algn="ctr">
              <a:buNone/>
            </a:pPr>
            <a:r>
              <a:rPr lang="es-ES" sz="2400" b="1"/>
              <a:t>Las</a:t>
            </a:r>
            <a:r>
              <a:rPr lang="es-ES" sz="2400"/>
              <a:t> </a:t>
            </a:r>
            <a:r>
              <a:rPr lang="es-ES" sz="2400" b="1" err="1"/>
              <a:t>VEs</a:t>
            </a:r>
            <a:r>
              <a:rPr lang="es-ES" sz="2400" b="1"/>
              <a:t> </a:t>
            </a:r>
            <a:r>
              <a:rPr lang="es-ES" sz="2400"/>
              <a:t>son </a:t>
            </a:r>
            <a:r>
              <a:rPr lang="es-ES" sz="2400" err="1"/>
              <a:t>vesículas</a:t>
            </a:r>
            <a:r>
              <a:rPr lang="es-ES" sz="2400"/>
              <a:t> </a:t>
            </a:r>
            <a:r>
              <a:rPr lang="es-ES" sz="2400" err="1"/>
              <a:t>heterogéneas</a:t>
            </a:r>
            <a:r>
              <a:rPr lang="es-ES" sz="2400"/>
              <a:t> de membrana </a:t>
            </a:r>
            <a:r>
              <a:rPr lang="es-ES" sz="2400" err="1"/>
              <a:t>plasmática</a:t>
            </a:r>
            <a:r>
              <a:rPr lang="es-ES" sz="2400"/>
              <a:t> (bicapa </a:t>
            </a:r>
            <a:r>
              <a:rPr lang="es-ES" sz="2400" err="1"/>
              <a:t>lipídica</a:t>
            </a:r>
            <a:r>
              <a:rPr lang="es-ES" sz="2400"/>
              <a:t>) liberadas de diversos tipos de </a:t>
            </a:r>
            <a:r>
              <a:rPr lang="es-ES" sz="2400" err="1"/>
              <a:t>células</a:t>
            </a:r>
            <a:r>
              <a:rPr lang="es-ES" sz="2400"/>
              <a:t> a fluidos </a:t>
            </a:r>
            <a:r>
              <a:rPr lang="es-ES" sz="2400" err="1"/>
              <a:t>biológicos</a:t>
            </a:r>
            <a:r>
              <a:rPr lang="es-ES" sz="2400"/>
              <a:t> y que encierran contenidos </a:t>
            </a:r>
            <a:r>
              <a:rPr lang="es-ES" sz="2400" err="1"/>
              <a:t>biológicos</a:t>
            </a:r>
            <a:r>
              <a:rPr lang="es-ES" sz="2400"/>
              <a:t> derivados de la </a:t>
            </a:r>
            <a:r>
              <a:rPr lang="es-ES" sz="2400" err="1"/>
              <a:t>célula</a:t>
            </a:r>
            <a:r>
              <a:rPr lang="es-ES" sz="2400"/>
              <a:t> de origen. </a:t>
            </a:r>
          </a:p>
          <a:p>
            <a:pPr marL="0" indent="0" algn="ctr">
              <a:buNone/>
            </a:pPr>
            <a:endParaRPr lang="es-ES"/>
          </a:p>
        </p:txBody>
      </p:sp>
      <p:sp>
        <p:nvSpPr>
          <p:cNvPr id="2" name="CuadroTexto 1">
            <a:extLst>
              <a:ext uri="{FF2B5EF4-FFF2-40B4-BE49-F238E27FC236}">
                <a16:creationId xmlns:a16="http://schemas.microsoft.com/office/drawing/2014/main" id="{6D0AF034-47F5-FB48-B0D6-51AF1CC5DA55}"/>
              </a:ext>
            </a:extLst>
          </p:cNvPr>
          <p:cNvSpPr txBox="1"/>
          <p:nvPr/>
        </p:nvSpPr>
        <p:spPr>
          <a:xfrm>
            <a:off x="7371405" y="2520638"/>
            <a:ext cx="1670839" cy="2377574"/>
          </a:xfrm>
          <a:prstGeom prst="rect">
            <a:avLst/>
          </a:prstGeom>
          <a:noFill/>
        </p:spPr>
        <p:txBody>
          <a:bodyPr wrap="square" rtlCol="0">
            <a:spAutoFit/>
          </a:bodyPr>
          <a:lstStyle/>
          <a:p>
            <a:endParaRPr lang="es-ES" sz="1350"/>
          </a:p>
          <a:p>
            <a:endParaRPr lang="es-ES" sz="1350"/>
          </a:p>
          <a:p>
            <a:r>
              <a:rPr lang="es-ES" sz="1350"/>
              <a:t> </a:t>
            </a:r>
          </a:p>
          <a:p>
            <a:endParaRPr lang="es-ES" sz="1350"/>
          </a:p>
          <a:p>
            <a:endParaRPr lang="es-ES" sz="1350"/>
          </a:p>
          <a:p>
            <a:pPr algn="ctr"/>
            <a:r>
              <a:rPr lang="es-ES" sz="1350"/>
              <a:t>Janina </a:t>
            </a:r>
            <a:r>
              <a:rPr lang="es-ES" sz="1350" err="1"/>
              <a:t>Ratajczak</a:t>
            </a:r>
            <a:r>
              <a:rPr lang="es-ES" sz="1350"/>
              <a:t> &amp; </a:t>
            </a:r>
            <a:r>
              <a:rPr lang="es-ES" sz="1350" err="1"/>
              <a:t>Hadi</a:t>
            </a:r>
            <a:r>
              <a:rPr lang="es-ES" sz="1350"/>
              <a:t> </a:t>
            </a:r>
            <a:r>
              <a:rPr lang="es-ES" sz="1350" err="1"/>
              <a:t>Valadi</a:t>
            </a:r>
            <a:r>
              <a:rPr lang="es-ES" sz="1350"/>
              <a:t> </a:t>
            </a:r>
          </a:p>
          <a:p>
            <a:pPr algn="ctr"/>
            <a:r>
              <a:rPr lang="es-ES" sz="1350"/>
              <a:t>2006 </a:t>
            </a:r>
          </a:p>
          <a:p>
            <a:pPr algn="ctr"/>
            <a:r>
              <a:rPr lang="es-ES" sz="1350" err="1"/>
              <a:t>VEs</a:t>
            </a:r>
            <a:r>
              <a:rPr lang="es-ES" sz="1350"/>
              <a:t> </a:t>
            </a:r>
            <a:r>
              <a:rPr lang="es-ES" sz="1350" err="1"/>
              <a:t>contenían</a:t>
            </a:r>
            <a:r>
              <a:rPr lang="es-ES" sz="1350"/>
              <a:t> ARN, </a:t>
            </a:r>
            <a:r>
              <a:rPr lang="es-ES" sz="1350" err="1"/>
              <a:t>microARN</a:t>
            </a:r>
            <a:r>
              <a:rPr lang="es-ES" sz="1350"/>
              <a:t>. </a:t>
            </a:r>
          </a:p>
          <a:p>
            <a:endParaRPr lang="es-ES" sz="1350"/>
          </a:p>
        </p:txBody>
      </p:sp>
      <p:sp>
        <p:nvSpPr>
          <p:cNvPr id="3" name="CuadroTexto 2">
            <a:extLst>
              <a:ext uri="{FF2B5EF4-FFF2-40B4-BE49-F238E27FC236}">
                <a16:creationId xmlns:a16="http://schemas.microsoft.com/office/drawing/2014/main" id="{0523BAD2-A223-DD4F-8EE0-44570C507539}"/>
              </a:ext>
            </a:extLst>
          </p:cNvPr>
          <p:cNvSpPr txBox="1"/>
          <p:nvPr/>
        </p:nvSpPr>
        <p:spPr>
          <a:xfrm>
            <a:off x="327805" y="5061599"/>
            <a:ext cx="1327419" cy="1546577"/>
          </a:xfrm>
          <a:prstGeom prst="rect">
            <a:avLst/>
          </a:prstGeom>
          <a:noFill/>
        </p:spPr>
        <p:txBody>
          <a:bodyPr wrap="square" rtlCol="0">
            <a:spAutoFit/>
          </a:bodyPr>
          <a:lstStyle/>
          <a:p>
            <a:pPr algn="ctr"/>
            <a:r>
              <a:rPr lang="es-ES" sz="1350" err="1"/>
              <a:t>Chargaff</a:t>
            </a:r>
            <a:r>
              <a:rPr lang="es-ES" sz="1350"/>
              <a:t> y West 1946 </a:t>
            </a:r>
          </a:p>
          <a:p>
            <a:pPr algn="ctr"/>
            <a:r>
              <a:rPr lang="es-ES" sz="1350"/>
              <a:t>“</a:t>
            </a:r>
            <a:r>
              <a:rPr lang="es-ES" sz="1350" err="1"/>
              <a:t>partículas</a:t>
            </a:r>
            <a:r>
              <a:rPr lang="es-ES" sz="1350"/>
              <a:t> derivadas de plaquetas en el plasma” </a:t>
            </a:r>
          </a:p>
          <a:p>
            <a:pPr algn="ctr"/>
            <a:endParaRPr lang="es-ES" sz="1350"/>
          </a:p>
        </p:txBody>
      </p:sp>
      <p:sp>
        <p:nvSpPr>
          <p:cNvPr id="9" name="CuadroTexto 8">
            <a:extLst>
              <a:ext uri="{FF2B5EF4-FFF2-40B4-BE49-F238E27FC236}">
                <a16:creationId xmlns:a16="http://schemas.microsoft.com/office/drawing/2014/main" id="{A88C7FC7-A1CF-264A-870D-F439A85B3EE6}"/>
              </a:ext>
            </a:extLst>
          </p:cNvPr>
          <p:cNvSpPr txBox="1"/>
          <p:nvPr/>
        </p:nvSpPr>
        <p:spPr>
          <a:xfrm>
            <a:off x="1689206" y="4352160"/>
            <a:ext cx="1740684" cy="1754326"/>
          </a:xfrm>
          <a:prstGeom prst="rect">
            <a:avLst/>
          </a:prstGeom>
          <a:noFill/>
        </p:spPr>
        <p:txBody>
          <a:bodyPr wrap="square" rtlCol="0">
            <a:spAutoFit/>
          </a:bodyPr>
          <a:lstStyle/>
          <a:p>
            <a:pPr algn="ctr"/>
            <a:endParaRPr lang="es-ES" sz="1350"/>
          </a:p>
          <a:p>
            <a:pPr algn="ctr"/>
            <a:r>
              <a:rPr lang="es-ES" sz="1350"/>
              <a:t>Taylor et al. </a:t>
            </a:r>
          </a:p>
          <a:p>
            <a:pPr algn="ctr"/>
            <a:r>
              <a:rPr lang="es-ES" sz="1350"/>
              <a:t>1970-1980</a:t>
            </a:r>
          </a:p>
          <a:p>
            <a:pPr algn="ctr"/>
            <a:r>
              <a:rPr lang="es-ES" sz="1350"/>
              <a:t>“</a:t>
            </a:r>
            <a:r>
              <a:rPr lang="es-ES" sz="1350" err="1"/>
              <a:t>vesículas</a:t>
            </a:r>
            <a:r>
              <a:rPr lang="es-ES" sz="1350"/>
              <a:t> liberadas por la membrana </a:t>
            </a:r>
            <a:r>
              <a:rPr lang="es-ES" sz="1350" err="1"/>
              <a:t>plasmática</a:t>
            </a:r>
            <a:r>
              <a:rPr lang="es-ES" sz="1350"/>
              <a:t> de otros tipos </a:t>
            </a:r>
            <a:r>
              <a:rPr lang="es-ES" sz="1350" err="1"/>
              <a:t>células</a:t>
            </a:r>
            <a:r>
              <a:rPr lang="es-ES" sz="1350"/>
              <a:t>”</a:t>
            </a:r>
          </a:p>
          <a:p>
            <a:pPr algn="ctr"/>
            <a:endParaRPr lang="es-ES" sz="1350"/>
          </a:p>
        </p:txBody>
      </p:sp>
      <p:sp>
        <p:nvSpPr>
          <p:cNvPr id="10" name="CuadroTexto 9">
            <a:extLst>
              <a:ext uri="{FF2B5EF4-FFF2-40B4-BE49-F238E27FC236}">
                <a16:creationId xmlns:a16="http://schemas.microsoft.com/office/drawing/2014/main" id="{A03F0632-83B8-5444-9CE9-DE37E49CFECE}"/>
              </a:ext>
            </a:extLst>
          </p:cNvPr>
          <p:cNvSpPr txBox="1"/>
          <p:nvPr/>
        </p:nvSpPr>
        <p:spPr>
          <a:xfrm>
            <a:off x="3462510" y="4255702"/>
            <a:ext cx="1740684" cy="1338828"/>
          </a:xfrm>
          <a:prstGeom prst="rect">
            <a:avLst/>
          </a:prstGeom>
          <a:noFill/>
        </p:spPr>
        <p:txBody>
          <a:bodyPr wrap="square" rtlCol="0">
            <a:spAutoFit/>
          </a:bodyPr>
          <a:lstStyle/>
          <a:p>
            <a:pPr algn="ctr"/>
            <a:r>
              <a:rPr lang="es-ES" sz="1350"/>
              <a:t>Rose </a:t>
            </a:r>
            <a:r>
              <a:rPr lang="es-ES" sz="1350" err="1"/>
              <a:t>Johnstone</a:t>
            </a:r>
            <a:r>
              <a:rPr lang="es-ES" sz="1350"/>
              <a:t> &amp; Peter Stahl 1983</a:t>
            </a:r>
          </a:p>
          <a:p>
            <a:pPr algn="ctr"/>
            <a:r>
              <a:rPr lang="es-ES" sz="1350"/>
              <a:t>“</a:t>
            </a:r>
            <a:r>
              <a:rPr lang="es-ES" sz="1350" err="1"/>
              <a:t>vesículas</a:t>
            </a:r>
            <a:r>
              <a:rPr lang="es-ES" sz="1350"/>
              <a:t> </a:t>
            </a:r>
            <a:r>
              <a:rPr lang="es-ES" sz="1350" err="1"/>
              <a:t>también</a:t>
            </a:r>
            <a:r>
              <a:rPr lang="es-ES" sz="1350"/>
              <a:t> se liberan por cuerpos </a:t>
            </a:r>
            <a:r>
              <a:rPr lang="es-ES" sz="1350" err="1"/>
              <a:t>multivesiculares</a:t>
            </a:r>
            <a:r>
              <a:rPr lang="es-ES" sz="1350"/>
              <a:t>” </a:t>
            </a:r>
          </a:p>
          <a:p>
            <a:pPr algn="ctr"/>
            <a:endParaRPr lang="es-ES" sz="1350"/>
          </a:p>
        </p:txBody>
      </p:sp>
      <p:sp>
        <p:nvSpPr>
          <p:cNvPr id="11" name="CuadroTexto 10">
            <a:extLst>
              <a:ext uri="{FF2B5EF4-FFF2-40B4-BE49-F238E27FC236}">
                <a16:creationId xmlns:a16="http://schemas.microsoft.com/office/drawing/2014/main" id="{07246D1C-DE75-634A-91F4-86DC87518980}"/>
              </a:ext>
            </a:extLst>
          </p:cNvPr>
          <p:cNvSpPr txBox="1"/>
          <p:nvPr/>
        </p:nvSpPr>
        <p:spPr>
          <a:xfrm>
            <a:off x="5382821" y="3783970"/>
            <a:ext cx="1771633" cy="2169825"/>
          </a:xfrm>
          <a:prstGeom prst="rect">
            <a:avLst/>
          </a:prstGeom>
          <a:noFill/>
        </p:spPr>
        <p:txBody>
          <a:bodyPr wrap="square" rtlCol="0">
            <a:spAutoFit/>
          </a:bodyPr>
          <a:lstStyle/>
          <a:p>
            <a:pPr algn="ctr"/>
            <a:r>
              <a:rPr lang="es-ES" sz="1350" err="1"/>
              <a:t>Graça</a:t>
            </a:r>
            <a:r>
              <a:rPr lang="es-ES" sz="1350"/>
              <a:t> Raposo </a:t>
            </a:r>
          </a:p>
          <a:p>
            <a:pPr algn="ctr"/>
            <a:r>
              <a:rPr lang="es-ES" sz="1350"/>
              <a:t>1996 </a:t>
            </a:r>
          </a:p>
          <a:p>
            <a:pPr algn="ctr"/>
            <a:r>
              <a:rPr lang="es-ES" sz="1350" err="1"/>
              <a:t>vesículas</a:t>
            </a:r>
            <a:r>
              <a:rPr lang="es-ES" sz="1350"/>
              <a:t>, ya denominadas </a:t>
            </a:r>
            <a:r>
              <a:rPr lang="es-ES" sz="1350" err="1"/>
              <a:t>exosomas</a:t>
            </a:r>
            <a:r>
              <a:rPr lang="es-ES" sz="1350"/>
              <a:t>, contaban con </a:t>
            </a:r>
            <a:r>
              <a:rPr lang="es-ES" sz="1350" err="1"/>
              <a:t>antígenos</a:t>
            </a:r>
            <a:r>
              <a:rPr lang="es-ES" sz="1350"/>
              <a:t> en su interior y eran capaces de inducir respuestas en </a:t>
            </a:r>
            <a:r>
              <a:rPr lang="es-ES" sz="1350" err="1"/>
              <a:t>células</a:t>
            </a:r>
            <a:r>
              <a:rPr lang="es-ES" sz="1350"/>
              <a:t> T </a:t>
            </a:r>
          </a:p>
          <a:p>
            <a:pPr algn="ctr"/>
            <a:endParaRPr lang="es-ES" sz="1350"/>
          </a:p>
        </p:txBody>
      </p:sp>
      <p:pic>
        <p:nvPicPr>
          <p:cNvPr id="12" name="Imagen 11">
            <a:extLst>
              <a:ext uri="{FF2B5EF4-FFF2-40B4-BE49-F238E27FC236}">
                <a16:creationId xmlns:a16="http://schemas.microsoft.com/office/drawing/2014/main" id="{58514376-4B8C-884F-A26E-E979D6E0C534}"/>
              </a:ext>
            </a:extLst>
          </p:cNvPr>
          <p:cNvPicPr>
            <a:picLocks noChangeAspect="1"/>
          </p:cNvPicPr>
          <p:nvPr/>
        </p:nvPicPr>
        <p:blipFill>
          <a:blip r:embed="rId5"/>
          <a:stretch>
            <a:fillRect/>
          </a:stretch>
        </p:blipFill>
        <p:spPr>
          <a:xfrm>
            <a:off x="442838" y="3265516"/>
            <a:ext cx="1047750" cy="1495425"/>
          </a:xfrm>
          <a:prstGeom prst="rect">
            <a:avLst/>
          </a:prstGeom>
        </p:spPr>
      </p:pic>
      <p:pic>
        <p:nvPicPr>
          <p:cNvPr id="13" name="Imagen 12">
            <a:extLst>
              <a:ext uri="{FF2B5EF4-FFF2-40B4-BE49-F238E27FC236}">
                <a16:creationId xmlns:a16="http://schemas.microsoft.com/office/drawing/2014/main" id="{EA2626D2-B038-254F-A5D3-A9C9E0D03D93}"/>
              </a:ext>
            </a:extLst>
          </p:cNvPr>
          <p:cNvPicPr>
            <a:picLocks noChangeAspect="1"/>
          </p:cNvPicPr>
          <p:nvPr/>
        </p:nvPicPr>
        <p:blipFill>
          <a:blip r:embed="rId6"/>
          <a:stretch>
            <a:fillRect/>
          </a:stretch>
        </p:blipFill>
        <p:spPr>
          <a:xfrm>
            <a:off x="1938132" y="2745886"/>
            <a:ext cx="1143000" cy="1524000"/>
          </a:xfrm>
          <a:prstGeom prst="rect">
            <a:avLst/>
          </a:prstGeom>
        </p:spPr>
      </p:pic>
      <p:pic>
        <p:nvPicPr>
          <p:cNvPr id="14" name="Imagen 13">
            <a:extLst>
              <a:ext uri="{FF2B5EF4-FFF2-40B4-BE49-F238E27FC236}">
                <a16:creationId xmlns:a16="http://schemas.microsoft.com/office/drawing/2014/main" id="{AD1AE0C8-F182-4747-95CF-6D04347D0C2C}"/>
              </a:ext>
            </a:extLst>
          </p:cNvPr>
          <p:cNvPicPr>
            <a:picLocks noChangeAspect="1"/>
          </p:cNvPicPr>
          <p:nvPr/>
        </p:nvPicPr>
        <p:blipFill>
          <a:blip r:embed="rId7"/>
          <a:stretch>
            <a:fillRect/>
          </a:stretch>
        </p:blipFill>
        <p:spPr>
          <a:xfrm>
            <a:off x="3792277" y="2582026"/>
            <a:ext cx="933450" cy="1228725"/>
          </a:xfrm>
          <a:prstGeom prst="rect">
            <a:avLst/>
          </a:prstGeom>
        </p:spPr>
      </p:pic>
      <p:pic>
        <p:nvPicPr>
          <p:cNvPr id="16" name="Imagen 15">
            <a:extLst>
              <a:ext uri="{FF2B5EF4-FFF2-40B4-BE49-F238E27FC236}">
                <a16:creationId xmlns:a16="http://schemas.microsoft.com/office/drawing/2014/main" id="{182FBB2D-CF68-7743-BD66-C08B00006F4C}"/>
              </a:ext>
            </a:extLst>
          </p:cNvPr>
          <p:cNvPicPr>
            <a:picLocks noChangeAspect="1"/>
          </p:cNvPicPr>
          <p:nvPr/>
        </p:nvPicPr>
        <p:blipFill rotWithShape="1">
          <a:blip r:embed="rId8"/>
          <a:srcRect l="5840" t="17878"/>
          <a:stretch/>
        </p:blipFill>
        <p:spPr>
          <a:xfrm>
            <a:off x="7593129" y="1918687"/>
            <a:ext cx="1056522" cy="1279790"/>
          </a:xfrm>
          <a:prstGeom prst="rect">
            <a:avLst/>
          </a:prstGeom>
        </p:spPr>
      </p:pic>
      <p:pic>
        <p:nvPicPr>
          <p:cNvPr id="21" name="Imagen 20">
            <a:extLst>
              <a:ext uri="{FF2B5EF4-FFF2-40B4-BE49-F238E27FC236}">
                <a16:creationId xmlns:a16="http://schemas.microsoft.com/office/drawing/2014/main" id="{A402186C-DE09-E442-B843-7A127E152178}"/>
              </a:ext>
            </a:extLst>
          </p:cNvPr>
          <p:cNvPicPr>
            <a:picLocks noChangeAspect="1"/>
          </p:cNvPicPr>
          <p:nvPr/>
        </p:nvPicPr>
        <p:blipFill>
          <a:blip r:embed="rId9"/>
          <a:stretch>
            <a:fillRect/>
          </a:stretch>
        </p:blipFill>
        <p:spPr>
          <a:xfrm>
            <a:off x="5592372" y="2226883"/>
            <a:ext cx="1143000" cy="1165088"/>
          </a:xfrm>
          <a:prstGeom prst="rect">
            <a:avLst/>
          </a:prstGeom>
        </p:spPr>
      </p:pic>
      <p:sp>
        <p:nvSpPr>
          <p:cNvPr id="31" name="18 CuadroTexto">
            <a:extLst>
              <a:ext uri="{FF2B5EF4-FFF2-40B4-BE49-F238E27FC236}">
                <a16:creationId xmlns:a16="http://schemas.microsoft.com/office/drawing/2014/main" id="{0FAC85BF-CFCB-4947-9E46-B786D85DF745}"/>
              </a:ext>
            </a:extLst>
          </p:cNvPr>
          <p:cNvSpPr txBox="1"/>
          <p:nvPr/>
        </p:nvSpPr>
        <p:spPr>
          <a:xfrm>
            <a:off x="12426" y="11807"/>
            <a:ext cx="9218488"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dirty="0">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Tree>
    <p:extLst>
      <p:ext uri="{BB962C8B-B14F-4D97-AF65-F5344CB8AC3E}">
        <p14:creationId xmlns:p14="http://schemas.microsoft.com/office/powerpoint/2010/main" val="4274573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8 CuadroTexto">
            <a:extLst>
              <a:ext uri="{FF2B5EF4-FFF2-40B4-BE49-F238E27FC236}">
                <a16:creationId xmlns:a16="http://schemas.microsoft.com/office/drawing/2014/main" id="{D4BEE6CE-D853-AA48-858B-443B62D8E248}"/>
              </a:ext>
            </a:extLst>
          </p:cNvPr>
          <p:cNvSpPr txBox="1"/>
          <p:nvPr/>
        </p:nvSpPr>
        <p:spPr>
          <a:xfrm>
            <a:off x="0" y="0"/>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pic>
        <p:nvPicPr>
          <p:cNvPr id="6" name="Imagen 5" descr="Imagen que contiene captura de pantalla&#10;&#10;Descripción generada automáticamente">
            <a:extLst>
              <a:ext uri="{FF2B5EF4-FFF2-40B4-BE49-F238E27FC236}">
                <a16:creationId xmlns:a16="http://schemas.microsoft.com/office/drawing/2014/main" id="{675BFE56-C8D7-8C42-9189-EA7597D36750}"/>
              </a:ext>
            </a:extLst>
          </p:cNvPr>
          <p:cNvPicPr>
            <a:picLocks noChangeAspect="1"/>
          </p:cNvPicPr>
          <p:nvPr/>
        </p:nvPicPr>
        <p:blipFill>
          <a:blip r:embed="rId3"/>
          <a:stretch>
            <a:fillRect/>
          </a:stretch>
        </p:blipFill>
        <p:spPr>
          <a:xfrm>
            <a:off x="0" y="471385"/>
            <a:ext cx="7040087" cy="3526723"/>
          </a:xfrm>
          <a:prstGeom prst="rect">
            <a:avLst/>
          </a:prstGeom>
        </p:spPr>
      </p:pic>
      <p:sp>
        <p:nvSpPr>
          <p:cNvPr id="7" name="CuadroTexto 6">
            <a:extLst>
              <a:ext uri="{FF2B5EF4-FFF2-40B4-BE49-F238E27FC236}">
                <a16:creationId xmlns:a16="http://schemas.microsoft.com/office/drawing/2014/main" id="{4FF27008-5A78-EE40-95F7-60DE8F145751}"/>
              </a:ext>
            </a:extLst>
          </p:cNvPr>
          <p:cNvSpPr txBox="1"/>
          <p:nvPr/>
        </p:nvSpPr>
        <p:spPr>
          <a:xfrm>
            <a:off x="343670" y="4053995"/>
            <a:ext cx="5072418" cy="923330"/>
          </a:xfrm>
          <a:prstGeom prst="rect">
            <a:avLst/>
          </a:prstGeom>
          <a:noFill/>
        </p:spPr>
        <p:txBody>
          <a:bodyPr wrap="square" rtlCol="0">
            <a:spAutoFit/>
          </a:bodyPr>
          <a:lstStyle/>
          <a:p>
            <a:r>
              <a:rPr lang="es-ES" sz="1350" i="1" dirty="0"/>
              <a:t>Tabla 1: </a:t>
            </a:r>
            <a:r>
              <a:rPr lang="es-ES" sz="1350" i="1" dirty="0" err="1"/>
              <a:t>características</a:t>
            </a:r>
            <a:r>
              <a:rPr lang="es-ES" sz="1350" i="1" dirty="0"/>
              <a:t> principales de </a:t>
            </a:r>
            <a:r>
              <a:rPr lang="es-ES" sz="1350" i="1" dirty="0" err="1"/>
              <a:t>exosomas</a:t>
            </a:r>
            <a:r>
              <a:rPr lang="es-ES" sz="1350" i="1" dirty="0"/>
              <a:t>, </a:t>
            </a:r>
            <a:r>
              <a:rPr lang="es-ES" sz="1350" i="1" dirty="0" err="1"/>
              <a:t>microvesículas</a:t>
            </a:r>
            <a:r>
              <a:rPr lang="es-ES" sz="1350" i="1" dirty="0"/>
              <a:t> y cuerpos </a:t>
            </a:r>
            <a:r>
              <a:rPr lang="es-ES" sz="1350" i="1" dirty="0" err="1"/>
              <a:t>apoptóticos</a:t>
            </a:r>
            <a:r>
              <a:rPr lang="es-ES" sz="1350" i="1" dirty="0"/>
              <a:t>. Tabla modificada de </a:t>
            </a:r>
            <a:r>
              <a:rPr lang="es-ES" sz="1350" i="1" dirty="0" err="1"/>
              <a:t>Weilner</a:t>
            </a:r>
            <a:r>
              <a:rPr lang="es-ES" sz="1350" i="1" dirty="0"/>
              <a:t> et al. 2003.</a:t>
            </a:r>
            <a:br>
              <a:rPr lang="es-ES" sz="1350" i="1" dirty="0"/>
            </a:br>
            <a:endParaRPr lang="es-ES" sz="1350" dirty="0"/>
          </a:p>
          <a:p>
            <a:endParaRPr lang="es-ES" sz="1350" dirty="0"/>
          </a:p>
        </p:txBody>
      </p:sp>
      <p:sp>
        <p:nvSpPr>
          <p:cNvPr id="8" name="4 Título">
            <a:extLst>
              <a:ext uri="{FF2B5EF4-FFF2-40B4-BE49-F238E27FC236}">
                <a16:creationId xmlns:a16="http://schemas.microsoft.com/office/drawing/2014/main" id="{03E02F62-99B3-2D4E-89AA-AD96DC0C2BD6}"/>
              </a:ext>
            </a:extLst>
          </p:cNvPr>
          <p:cNvSpPr txBox="1">
            <a:spLocks/>
          </p:cNvSpPr>
          <p:nvPr/>
        </p:nvSpPr>
        <p:spPr>
          <a:xfrm>
            <a:off x="2" y="6633032"/>
            <a:ext cx="3056281" cy="240260"/>
          </a:xfrm>
          <a:prstGeom prst="rect">
            <a:avLst/>
          </a:prstGeom>
          <a:solidFill>
            <a:schemeClr val="accent5">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sz="1200" b="1" dirty="0">
                <a:solidFill>
                  <a:schemeClr val="tx1"/>
                </a:solidFill>
                <a:latin typeface="Calibri" pitchFamily="34" charset="0"/>
              </a:rPr>
              <a:t>POLIFENOLES</a:t>
            </a:r>
          </a:p>
        </p:txBody>
      </p:sp>
      <p:sp>
        <p:nvSpPr>
          <p:cNvPr id="9" name="4 Título">
            <a:extLst>
              <a:ext uri="{FF2B5EF4-FFF2-40B4-BE49-F238E27FC236}">
                <a16:creationId xmlns:a16="http://schemas.microsoft.com/office/drawing/2014/main" id="{ECF06EA4-7A11-844A-98E9-108DB9822149}"/>
              </a:ext>
            </a:extLst>
          </p:cNvPr>
          <p:cNvSpPr txBox="1">
            <a:spLocks/>
          </p:cNvSpPr>
          <p:nvPr/>
        </p:nvSpPr>
        <p:spPr>
          <a:xfrm>
            <a:off x="6087717" y="6631115"/>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10" name="4 Título">
            <a:extLst>
              <a:ext uri="{FF2B5EF4-FFF2-40B4-BE49-F238E27FC236}">
                <a16:creationId xmlns:a16="http://schemas.microsoft.com/office/drawing/2014/main" id="{B35E10BE-8C67-0C45-BDB0-1738AA724B17}"/>
              </a:ext>
            </a:extLst>
          </p:cNvPr>
          <p:cNvSpPr txBox="1">
            <a:spLocks/>
          </p:cNvSpPr>
          <p:nvPr/>
        </p:nvSpPr>
        <p:spPr>
          <a:xfrm>
            <a:off x="3056285" y="6631115"/>
            <a:ext cx="3056282" cy="240260"/>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VESÍCULAS EXTRACELULARES</a:t>
            </a:r>
          </a:p>
        </p:txBody>
      </p:sp>
      <p:pic>
        <p:nvPicPr>
          <p:cNvPr id="2" name="Imagen 1">
            <a:extLst>
              <a:ext uri="{FF2B5EF4-FFF2-40B4-BE49-F238E27FC236}">
                <a16:creationId xmlns:a16="http://schemas.microsoft.com/office/drawing/2014/main" id="{AE4A79FA-FF42-A049-9540-BFD8A3A04615}"/>
              </a:ext>
            </a:extLst>
          </p:cNvPr>
          <p:cNvPicPr>
            <a:picLocks noChangeAspect="1"/>
          </p:cNvPicPr>
          <p:nvPr/>
        </p:nvPicPr>
        <p:blipFill>
          <a:blip r:embed="rId4"/>
          <a:stretch>
            <a:fillRect/>
          </a:stretch>
        </p:blipFill>
        <p:spPr>
          <a:xfrm>
            <a:off x="4945848" y="4183597"/>
            <a:ext cx="3978049" cy="2262028"/>
          </a:xfrm>
          <a:prstGeom prst="rect">
            <a:avLst/>
          </a:prstGeom>
          <a:ln>
            <a:noFill/>
          </a:ln>
          <a:effectLst>
            <a:softEdge rad="112500"/>
          </a:effectLst>
        </p:spPr>
      </p:pic>
      <p:pic>
        <p:nvPicPr>
          <p:cNvPr id="3" name="Imagen 2">
            <a:extLst>
              <a:ext uri="{FF2B5EF4-FFF2-40B4-BE49-F238E27FC236}">
                <a16:creationId xmlns:a16="http://schemas.microsoft.com/office/drawing/2014/main" id="{761D2DDA-C7E9-A44C-BEE1-A2D9790C993C}"/>
              </a:ext>
            </a:extLst>
          </p:cNvPr>
          <p:cNvPicPr>
            <a:picLocks noChangeAspect="1"/>
          </p:cNvPicPr>
          <p:nvPr/>
        </p:nvPicPr>
        <p:blipFill>
          <a:blip r:embed="rId5"/>
          <a:stretch>
            <a:fillRect/>
          </a:stretch>
        </p:blipFill>
        <p:spPr>
          <a:xfrm>
            <a:off x="2200183" y="4914138"/>
            <a:ext cx="3313206" cy="1594674"/>
          </a:xfrm>
          <a:prstGeom prst="rect">
            <a:avLst/>
          </a:prstGeom>
          <a:ln>
            <a:noFill/>
          </a:ln>
          <a:effectLst>
            <a:softEdge rad="112500"/>
          </a:effectLst>
        </p:spPr>
      </p:pic>
    </p:spTree>
    <p:extLst>
      <p:ext uri="{BB962C8B-B14F-4D97-AF65-F5344CB8AC3E}">
        <p14:creationId xmlns:p14="http://schemas.microsoft.com/office/powerpoint/2010/main" val="1578865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8">
            <a:extLst>
              <a:ext uri="{FF2B5EF4-FFF2-40B4-BE49-F238E27FC236}">
                <a16:creationId xmlns:a16="http://schemas.microsoft.com/office/drawing/2014/main" id="{988C31BD-1AB8-0841-8876-1576D91E3284}"/>
              </a:ext>
            </a:extLst>
          </p:cNvPr>
          <p:cNvSpPr/>
          <p:nvPr/>
        </p:nvSpPr>
        <p:spPr>
          <a:xfrm>
            <a:off x="6766111" y="1766717"/>
            <a:ext cx="2241607" cy="2112782"/>
          </a:xfrm>
          <a:prstGeom prst="roundRect">
            <a:avLst/>
          </a:prstGeom>
          <a:solidFill>
            <a:schemeClr val="accent5">
              <a:lumMod val="20000"/>
              <a:lumOff val="80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a:solidFill>
                  <a:schemeClr val="tx1"/>
                </a:solidFill>
              </a:rPr>
              <a:t>Regulan la expresión génica:</a:t>
            </a:r>
          </a:p>
          <a:p>
            <a:pPr marL="214298" indent="-214298">
              <a:buFont typeface="Arial" panose="020B0604020202020204" pitchFamily="34" charset="0"/>
              <a:buChar char="•"/>
            </a:pPr>
            <a:r>
              <a:rPr lang="es-ES" sz="1600">
                <a:solidFill>
                  <a:schemeClr val="tx1"/>
                </a:solidFill>
              </a:rPr>
              <a:t>Diferenciación</a:t>
            </a:r>
          </a:p>
          <a:p>
            <a:pPr marL="214298" indent="-214298">
              <a:buFont typeface="Arial" panose="020B0604020202020204" pitchFamily="34" charset="0"/>
              <a:buChar char="•"/>
            </a:pPr>
            <a:r>
              <a:rPr lang="es-ES" sz="1600">
                <a:solidFill>
                  <a:schemeClr val="tx1"/>
                </a:solidFill>
              </a:rPr>
              <a:t>Proliferación</a:t>
            </a:r>
          </a:p>
          <a:p>
            <a:pPr marL="214298" indent="-214298">
              <a:buFont typeface="Arial" panose="020B0604020202020204" pitchFamily="34" charset="0"/>
              <a:buChar char="•"/>
            </a:pPr>
            <a:r>
              <a:rPr lang="es-ES" sz="1600">
                <a:solidFill>
                  <a:schemeClr val="tx1"/>
                </a:solidFill>
              </a:rPr>
              <a:t>Apoptosis</a:t>
            </a:r>
          </a:p>
          <a:p>
            <a:pPr marL="214298" indent="-214298">
              <a:buFont typeface="Arial" panose="020B0604020202020204" pitchFamily="34" charset="0"/>
              <a:buChar char="•"/>
            </a:pPr>
            <a:r>
              <a:rPr lang="es-ES" sz="1600">
                <a:solidFill>
                  <a:schemeClr val="tx1"/>
                </a:solidFill>
              </a:rPr>
              <a:t>Respuesta estrés</a:t>
            </a:r>
            <a:endParaRPr lang="es-ES" sz="1200">
              <a:solidFill>
                <a:schemeClr val="tx1"/>
              </a:solidFill>
            </a:endParaRPr>
          </a:p>
        </p:txBody>
      </p:sp>
      <p:sp>
        <p:nvSpPr>
          <p:cNvPr id="12" name="18 CuadroTexto">
            <a:extLst>
              <a:ext uri="{FF2B5EF4-FFF2-40B4-BE49-F238E27FC236}">
                <a16:creationId xmlns:a16="http://schemas.microsoft.com/office/drawing/2014/main" id="{079B656A-2855-1E45-B466-F6EFD8E79324}"/>
              </a:ext>
            </a:extLst>
          </p:cNvPr>
          <p:cNvSpPr txBox="1"/>
          <p:nvPr/>
        </p:nvSpPr>
        <p:spPr>
          <a:xfrm>
            <a:off x="0" y="35909"/>
            <a:ext cx="9144000" cy="415498"/>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p:spPr>
        <p:txBody>
          <a:bodyPr wrap="square" rtlCol="0" anchor="ctr">
            <a:spAutoFit/>
          </a:bodyPr>
          <a:lstStyle/>
          <a:p>
            <a:pPr algn="r"/>
            <a:r>
              <a:rPr lang="es-ES" sz="2100" b="1">
                <a:solidFill>
                  <a:srgbClr val="FFFFFF"/>
                </a:solidFill>
                <a:effectLst>
                  <a:outerShdw blurRad="38100" dist="38100" dir="2700000" algn="tl">
                    <a:srgbClr val="000000">
                      <a:alpha val="43137"/>
                    </a:srgbClr>
                  </a:outerShdw>
                </a:effectLst>
                <a:latin typeface="Calibri" pitchFamily="34" charset="0"/>
                <a:cs typeface="Times New Roman" pitchFamily="18" charset="0"/>
              </a:rPr>
              <a:t>INTRODUCCIÓN</a:t>
            </a:r>
            <a:endParaRPr lang="es-ES" sz="3000" b="1">
              <a:solidFill>
                <a:srgbClr val="FFFFFF"/>
              </a:solidFill>
              <a:effectLst>
                <a:outerShdw blurRad="38100" dist="38100" dir="2700000" algn="tl">
                  <a:srgbClr val="000000">
                    <a:alpha val="43137"/>
                  </a:srgbClr>
                </a:outerShdw>
              </a:effectLst>
              <a:latin typeface="Calibri" pitchFamily="34" charset="0"/>
              <a:cs typeface="Times New Roman" pitchFamily="18" charset="0"/>
            </a:endParaRPr>
          </a:p>
        </p:txBody>
      </p:sp>
      <p:sp>
        <p:nvSpPr>
          <p:cNvPr id="13" name="4 Título">
            <a:extLst>
              <a:ext uri="{FF2B5EF4-FFF2-40B4-BE49-F238E27FC236}">
                <a16:creationId xmlns:a16="http://schemas.microsoft.com/office/drawing/2014/main" id="{49B50ECF-8747-4C40-BAF4-B39DC7902ECE}"/>
              </a:ext>
            </a:extLst>
          </p:cNvPr>
          <p:cNvSpPr txBox="1">
            <a:spLocks/>
          </p:cNvSpPr>
          <p:nvPr/>
        </p:nvSpPr>
        <p:spPr>
          <a:xfrm>
            <a:off x="2" y="6633032"/>
            <a:ext cx="3056281" cy="240260"/>
          </a:xfrm>
          <a:prstGeom prst="rect">
            <a:avLst/>
          </a:prstGeom>
          <a:solidFill>
            <a:schemeClr val="accent5">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vert="horz" anchor="ctr">
            <a:noAutofit/>
          </a:bodyPr>
          <a:lstStyle/>
          <a:p>
            <a:pPr algn="ctr">
              <a:spcBef>
                <a:spcPct val="0"/>
              </a:spcBef>
              <a:defRPr/>
            </a:pPr>
            <a:r>
              <a:rPr lang="es-ES" sz="1200" b="1" dirty="0">
                <a:solidFill>
                  <a:schemeClr val="tx1"/>
                </a:solidFill>
                <a:latin typeface="Calibri" pitchFamily="34" charset="0"/>
              </a:rPr>
              <a:t>POLIFENOLES</a:t>
            </a:r>
          </a:p>
        </p:txBody>
      </p:sp>
      <p:sp>
        <p:nvSpPr>
          <p:cNvPr id="14" name="4 Título">
            <a:extLst>
              <a:ext uri="{FF2B5EF4-FFF2-40B4-BE49-F238E27FC236}">
                <a16:creationId xmlns:a16="http://schemas.microsoft.com/office/drawing/2014/main" id="{42461FA5-EFFF-9C48-9A80-F25E7D931611}"/>
              </a:ext>
            </a:extLst>
          </p:cNvPr>
          <p:cNvSpPr txBox="1">
            <a:spLocks/>
          </p:cNvSpPr>
          <p:nvPr/>
        </p:nvSpPr>
        <p:spPr>
          <a:xfrm>
            <a:off x="6087717" y="6631115"/>
            <a:ext cx="3056283" cy="240260"/>
          </a:xfrm>
          <a:prstGeom prst="rect">
            <a:avLst/>
          </a:prstGeom>
          <a:solidFill>
            <a:schemeClr val="accent5">
              <a:lumMod val="60000"/>
              <a:lumOff val="40000"/>
            </a:schemeClr>
          </a:solidFill>
          <a:ln w="38100">
            <a:noFill/>
          </a:ln>
          <a:effectLst>
            <a:outerShdw blurRad="44450" dist="27940" dir="5400000" algn="ctr">
              <a:srgbClr val="000000">
                <a:alpha val="32000"/>
              </a:srgbClr>
            </a:outerShdw>
          </a:effectLst>
        </p:spPr>
        <p:txBody>
          <a:bodyPr vert="horz" anchor="ctr">
            <a:noAutofit/>
          </a:bodyPr>
          <a:lstStyle/>
          <a:p>
            <a:pPr algn="ctr">
              <a:spcBef>
                <a:spcPct val="0"/>
              </a:spcBef>
              <a:defRPr/>
            </a:pPr>
            <a:r>
              <a:rPr lang="es-ES" sz="1200" b="1" dirty="0">
                <a:latin typeface="Calibri" pitchFamily="34" charset="0"/>
                <a:ea typeface="+mj-ea"/>
                <a:cs typeface="+mj-cs"/>
              </a:rPr>
              <a:t>CÁNCER</a:t>
            </a:r>
          </a:p>
        </p:txBody>
      </p:sp>
      <p:sp>
        <p:nvSpPr>
          <p:cNvPr id="15" name="4 Título">
            <a:extLst>
              <a:ext uri="{FF2B5EF4-FFF2-40B4-BE49-F238E27FC236}">
                <a16:creationId xmlns:a16="http://schemas.microsoft.com/office/drawing/2014/main" id="{B66F4170-3E81-6C4A-9B4D-1D0360BF44E6}"/>
              </a:ext>
            </a:extLst>
          </p:cNvPr>
          <p:cNvSpPr txBox="1">
            <a:spLocks/>
          </p:cNvSpPr>
          <p:nvPr/>
        </p:nvSpPr>
        <p:spPr>
          <a:xfrm>
            <a:off x="3056285" y="6631115"/>
            <a:ext cx="3056282" cy="240260"/>
          </a:xfrm>
          <a:prstGeom prst="rect">
            <a:avLst/>
          </a:prstGeom>
          <a:solidFill>
            <a:schemeClr val="accent2">
              <a:lumMod val="60000"/>
              <a:lumOff val="40000"/>
            </a:schemeClr>
          </a:solidFill>
          <a:ln w="38100">
            <a:noFill/>
          </a:ln>
          <a:effectLst>
            <a:glow rad="101600">
              <a:schemeClr val="accent2">
                <a:satMod val="175000"/>
                <a:alpha val="40000"/>
              </a:schemeClr>
            </a:glow>
            <a:outerShdw blurRad="44450" dist="27940" dir="5400000" algn="ctr">
              <a:srgbClr val="000000">
                <a:alpha val="32000"/>
              </a:srgbClr>
            </a:outerShdw>
          </a:effectLst>
        </p:spPr>
        <p:txBody>
          <a:bodyPr vert="horz" anchor="ctr">
            <a:noAutofit/>
          </a:bodyPr>
          <a:lstStyle/>
          <a:p>
            <a:pPr algn="ctr">
              <a:spcBef>
                <a:spcPct val="0"/>
              </a:spcBef>
              <a:defRPr/>
            </a:pPr>
            <a:r>
              <a:rPr lang="es-ES" sz="1200" b="1">
                <a:ln>
                  <a:solidFill>
                    <a:schemeClr val="bg1"/>
                  </a:solidFill>
                </a:ln>
                <a:solidFill>
                  <a:schemeClr val="bg1"/>
                </a:solidFill>
                <a:latin typeface="Calibri" pitchFamily="34" charset="0"/>
                <a:ea typeface="+mj-ea"/>
                <a:cs typeface="+mj-cs"/>
              </a:rPr>
              <a:t>VESÍCULAS EXTRACELULARES</a:t>
            </a:r>
          </a:p>
        </p:txBody>
      </p:sp>
      <p:pic>
        <p:nvPicPr>
          <p:cNvPr id="16" name="Imagen 15">
            <a:extLst>
              <a:ext uri="{FF2B5EF4-FFF2-40B4-BE49-F238E27FC236}">
                <a16:creationId xmlns:a16="http://schemas.microsoft.com/office/drawing/2014/main" id="{6CAE20C4-91A1-6F46-AB1F-1FD3AD4B6032}"/>
              </a:ext>
            </a:extLst>
          </p:cNvPr>
          <p:cNvPicPr>
            <a:picLocks noChangeAspect="1"/>
          </p:cNvPicPr>
          <p:nvPr/>
        </p:nvPicPr>
        <p:blipFill>
          <a:blip r:embed="rId3"/>
          <a:stretch>
            <a:fillRect/>
          </a:stretch>
        </p:blipFill>
        <p:spPr>
          <a:xfrm>
            <a:off x="754867" y="2862308"/>
            <a:ext cx="4201801" cy="2326855"/>
          </a:xfrm>
          <a:prstGeom prst="rect">
            <a:avLst/>
          </a:prstGeom>
          <a:ln>
            <a:noFill/>
          </a:ln>
          <a:effectLst>
            <a:outerShdw blurRad="190500" algn="tl" rotWithShape="0">
              <a:srgbClr val="000000">
                <a:alpha val="70000"/>
              </a:srgbClr>
            </a:outerShdw>
          </a:effectLst>
        </p:spPr>
      </p:pic>
      <p:grpSp>
        <p:nvGrpSpPr>
          <p:cNvPr id="28" name="Grupo 27">
            <a:extLst>
              <a:ext uri="{FF2B5EF4-FFF2-40B4-BE49-F238E27FC236}">
                <a16:creationId xmlns:a16="http://schemas.microsoft.com/office/drawing/2014/main" id="{E02C0E46-498D-6546-998D-3089B71956BF}"/>
              </a:ext>
            </a:extLst>
          </p:cNvPr>
          <p:cNvGrpSpPr/>
          <p:nvPr/>
        </p:nvGrpSpPr>
        <p:grpSpPr>
          <a:xfrm>
            <a:off x="136282" y="694094"/>
            <a:ext cx="7263293" cy="1876157"/>
            <a:chOff x="136282" y="491246"/>
            <a:chExt cx="7263293" cy="1876157"/>
          </a:xfrm>
        </p:grpSpPr>
        <p:sp>
          <p:nvSpPr>
            <p:cNvPr id="11" name="Flecha curvada hacia la izquierda 10">
              <a:extLst>
                <a:ext uri="{FF2B5EF4-FFF2-40B4-BE49-F238E27FC236}">
                  <a16:creationId xmlns:a16="http://schemas.microsoft.com/office/drawing/2014/main" id="{3D282BED-E1AF-3E43-906C-240E45687F57}"/>
                </a:ext>
              </a:extLst>
            </p:cNvPr>
            <p:cNvSpPr/>
            <p:nvPr/>
          </p:nvSpPr>
          <p:spPr>
            <a:xfrm rot="16786339">
              <a:off x="6461981" y="357414"/>
              <a:ext cx="432197" cy="144299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solidFill>
                  <a:schemeClr val="tx1"/>
                </a:solidFill>
              </a:endParaRPr>
            </a:p>
          </p:txBody>
        </p:sp>
        <p:grpSp>
          <p:nvGrpSpPr>
            <p:cNvPr id="27" name="Grupo 26">
              <a:extLst>
                <a:ext uri="{FF2B5EF4-FFF2-40B4-BE49-F238E27FC236}">
                  <a16:creationId xmlns:a16="http://schemas.microsoft.com/office/drawing/2014/main" id="{3030342A-7C95-AA4F-9BF8-DFCF5A560B46}"/>
                </a:ext>
              </a:extLst>
            </p:cNvPr>
            <p:cNvGrpSpPr/>
            <p:nvPr/>
          </p:nvGrpSpPr>
          <p:grpSpPr>
            <a:xfrm>
              <a:off x="136282" y="491246"/>
              <a:ext cx="5874791" cy="1876157"/>
              <a:chOff x="136282" y="491246"/>
              <a:chExt cx="5874791" cy="1876157"/>
            </a:xfrm>
          </p:grpSpPr>
          <p:grpSp>
            <p:nvGrpSpPr>
              <p:cNvPr id="5" name="Grupo 4">
                <a:extLst>
                  <a:ext uri="{FF2B5EF4-FFF2-40B4-BE49-F238E27FC236}">
                    <a16:creationId xmlns:a16="http://schemas.microsoft.com/office/drawing/2014/main" id="{37F0F188-4AFC-3840-87A8-FD6A607B6398}"/>
                  </a:ext>
                </a:extLst>
              </p:cNvPr>
              <p:cNvGrpSpPr/>
              <p:nvPr/>
            </p:nvGrpSpPr>
            <p:grpSpPr>
              <a:xfrm>
                <a:off x="4253566" y="990623"/>
                <a:ext cx="1391590" cy="625337"/>
                <a:chOff x="8544819" y="3958854"/>
                <a:chExt cx="2559561" cy="1001073"/>
              </a:xfrm>
            </p:grpSpPr>
            <p:pic>
              <p:nvPicPr>
                <p:cNvPr id="6" name="Imagen 5">
                  <a:extLst>
                    <a:ext uri="{FF2B5EF4-FFF2-40B4-BE49-F238E27FC236}">
                      <a16:creationId xmlns:a16="http://schemas.microsoft.com/office/drawing/2014/main" id="{332E22E4-2B7F-9C49-BA27-AC6A4E77B542}"/>
                    </a:ext>
                  </a:extLst>
                </p:cNvPr>
                <p:cNvPicPr>
                  <a:picLocks noChangeAspect="1"/>
                </p:cNvPicPr>
                <p:nvPr/>
              </p:nvPicPr>
              <p:blipFill>
                <a:blip r:embed="rId4"/>
                <a:stretch>
                  <a:fillRect/>
                </a:stretch>
              </p:blipFill>
              <p:spPr>
                <a:xfrm>
                  <a:off x="8544819" y="3958854"/>
                  <a:ext cx="2559561" cy="1001073"/>
                </a:xfrm>
                <a:prstGeom prst="rect">
                  <a:avLst/>
                </a:prstGeom>
              </p:spPr>
            </p:pic>
            <p:sp>
              <p:nvSpPr>
                <p:cNvPr id="7" name="Rectángulo 6">
                  <a:extLst>
                    <a:ext uri="{FF2B5EF4-FFF2-40B4-BE49-F238E27FC236}">
                      <a16:creationId xmlns:a16="http://schemas.microsoft.com/office/drawing/2014/main" id="{4983170B-3539-DD43-BF6B-2CD31D93ED14}"/>
                    </a:ext>
                  </a:extLst>
                </p:cNvPr>
                <p:cNvSpPr/>
                <p:nvPr/>
              </p:nvSpPr>
              <p:spPr>
                <a:xfrm>
                  <a:off x="10154481" y="4459390"/>
                  <a:ext cx="800128" cy="193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grpSp>
          <p:sp>
            <p:nvSpPr>
              <p:cNvPr id="8" name="CuadroTexto 7">
                <a:extLst>
                  <a:ext uri="{FF2B5EF4-FFF2-40B4-BE49-F238E27FC236}">
                    <a16:creationId xmlns:a16="http://schemas.microsoft.com/office/drawing/2014/main" id="{FE8AFCC1-AF28-E646-A881-3BC8719BA474}"/>
                  </a:ext>
                </a:extLst>
              </p:cNvPr>
              <p:cNvSpPr txBox="1"/>
              <p:nvPr/>
            </p:nvSpPr>
            <p:spPr>
              <a:xfrm>
                <a:off x="754867" y="1967293"/>
                <a:ext cx="2634149" cy="400110"/>
              </a:xfrm>
              <a:prstGeom prst="rect">
                <a:avLst/>
              </a:prstGeom>
              <a:noFill/>
            </p:spPr>
            <p:txBody>
              <a:bodyPr wrap="square" rtlCol="0">
                <a:spAutoFit/>
              </a:bodyPr>
              <a:lstStyle/>
              <a:p>
                <a:r>
                  <a:rPr lang="es-ES" sz="2000"/>
                  <a:t>Vesícula extracelular</a:t>
                </a:r>
              </a:p>
            </p:txBody>
          </p:sp>
          <p:pic>
            <p:nvPicPr>
              <p:cNvPr id="17" name="Imagen 16">
                <a:extLst>
                  <a:ext uri="{FF2B5EF4-FFF2-40B4-BE49-F238E27FC236}">
                    <a16:creationId xmlns:a16="http://schemas.microsoft.com/office/drawing/2014/main" id="{05DDD15E-66E5-6041-9567-B52D6918DAA2}"/>
                  </a:ext>
                </a:extLst>
              </p:cNvPr>
              <p:cNvPicPr>
                <a:picLocks noChangeAspect="1"/>
              </p:cNvPicPr>
              <p:nvPr/>
            </p:nvPicPr>
            <p:blipFill rotWithShape="1">
              <a:blip r:embed="rId5"/>
              <a:srcRect l="51984" b="82434"/>
              <a:stretch/>
            </p:blipFill>
            <p:spPr>
              <a:xfrm>
                <a:off x="136282" y="808541"/>
                <a:ext cx="3122196" cy="1001673"/>
              </a:xfrm>
              <a:prstGeom prst="rect">
                <a:avLst/>
              </a:prstGeom>
            </p:spPr>
          </p:pic>
          <p:cxnSp>
            <p:nvCxnSpPr>
              <p:cNvPr id="19" name="Conector recto 18">
                <a:extLst>
                  <a:ext uri="{FF2B5EF4-FFF2-40B4-BE49-F238E27FC236}">
                    <a16:creationId xmlns:a16="http://schemas.microsoft.com/office/drawing/2014/main" id="{76CCE6EB-6B63-E046-9679-340FEA6A08A2}"/>
                  </a:ext>
                </a:extLst>
              </p:cNvPr>
              <p:cNvCxnSpPr>
                <a:cxnSpLocks/>
              </p:cNvCxnSpPr>
              <p:nvPr/>
            </p:nvCxnSpPr>
            <p:spPr>
              <a:xfrm flipV="1">
                <a:off x="2829330" y="990623"/>
                <a:ext cx="1188547" cy="2099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70868FC9-6399-094B-8558-8846B54811F1}"/>
                  </a:ext>
                </a:extLst>
              </p:cNvPr>
              <p:cNvCxnSpPr>
                <a:cxnSpLocks/>
              </p:cNvCxnSpPr>
              <p:nvPr/>
            </p:nvCxnSpPr>
            <p:spPr>
              <a:xfrm>
                <a:off x="2805725" y="1217500"/>
                <a:ext cx="1166582" cy="209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Elipse 24">
                <a:extLst>
                  <a:ext uri="{FF2B5EF4-FFF2-40B4-BE49-F238E27FC236}">
                    <a16:creationId xmlns:a16="http://schemas.microsoft.com/office/drawing/2014/main" id="{8CE70010-62AE-314E-ABE4-2BA51641CB26}"/>
                  </a:ext>
                </a:extLst>
              </p:cNvPr>
              <p:cNvSpPr/>
              <p:nvPr/>
            </p:nvSpPr>
            <p:spPr>
              <a:xfrm>
                <a:off x="3895663" y="491246"/>
                <a:ext cx="2115410" cy="1752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E29D1E71-939B-5847-B426-252B9EE5C694}"/>
                  </a:ext>
                </a:extLst>
              </p:cNvPr>
              <p:cNvSpPr/>
              <p:nvPr/>
            </p:nvSpPr>
            <p:spPr>
              <a:xfrm>
                <a:off x="4048063" y="605524"/>
                <a:ext cx="1802596" cy="1523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pic>
        <p:nvPicPr>
          <p:cNvPr id="29" name="Imagen 28">
            <a:extLst>
              <a:ext uri="{FF2B5EF4-FFF2-40B4-BE49-F238E27FC236}">
                <a16:creationId xmlns:a16="http://schemas.microsoft.com/office/drawing/2014/main" id="{CFC997B0-4F47-A14C-96D2-25FBE2144847}"/>
              </a:ext>
            </a:extLst>
          </p:cNvPr>
          <p:cNvPicPr>
            <a:picLocks noChangeAspect="1"/>
          </p:cNvPicPr>
          <p:nvPr/>
        </p:nvPicPr>
        <p:blipFill>
          <a:blip r:embed="rId6"/>
          <a:stretch>
            <a:fillRect/>
          </a:stretch>
        </p:blipFill>
        <p:spPr>
          <a:xfrm>
            <a:off x="5338721" y="4163107"/>
            <a:ext cx="3619500" cy="2184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94976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2450</TotalTime>
  <Words>2397</Words>
  <Application>Microsoft Office PowerPoint</Application>
  <PresentationFormat>Presentación en pantalla (4:3)</PresentationFormat>
  <Paragraphs>370</Paragraphs>
  <Slides>30</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ＭＳ Ｐゴシック</vt:lpstr>
      <vt:lpstr>Arial</vt:lpstr>
      <vt:lpstr>Calibri</vt:lpstr>
      <vt:lpstr>Calibri Light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18 miRNAs significativos control vs genisteína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Elisa Sánchez</dc:creator>
  <cp:lastModifiedBy>usuario</cp:lastModifiedBy>
  <cp:revision>112</cp:revision>
  <dcterms:created xsi:type="dcterms:W3CDTF">2019-07-11T07:37:33Z</dcterms:created>
  <dcterms:modified xsi:type="dcterms:W3CDTF">2019-07-16T11:22:06Z</dcterms:modified>
</cp:coreProperties>
</file>